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4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92" r:id="rId4"/>
    <p:sldId id="291" r:id="rId5"/>
    <p:sldId id="264" r:id="rId6"/>
    <p:sldId id="288" r:id="rId7"/>
    <p:sldId id="267" r:id="rId8"/>
    <p:sldId id="266" r:id="rId9"/>
    <p:sldId id="306" r:id="rId10"/>
    <p:sldId id="298" r:id="rId11"/>
    <p:sldId id="265" r:id="rId12"/>
    <p:sldId id="296" r:id="rId13"/>
    <p:sldId id="297" r:id="rId14"/>
    <p:sldId id="274" r:id="rId15"/>
    <p:sldId id="307" r:id="rId16"/>
    <p:sldId id="301" r:id="rId17"/>
    <p:sldId id="304" r:id="rId18"/>
    <p:sldId id="277" r:id="rId19"/>
    <p:sldId id="278" r:id="rId20"/>
    <p:sldId id="302" r:id="rId21"/>
    <p:sldId id="305" r:id="rId22"/>
    <p:sldId id="279" r:id="rId23"/>
    <p:sldId id="268" r:id="rId24"/>
    <p:sldId id="290" r:id="rId25"/>
    <p:sldId id="303" r:id="rId26"/>
    <p:sldId id="262" r:id="rId27"/>
    <p:sldId id="284" r:id="rId28"/>
    <p:sldId id="260" r:id="rId29"/>
  </p:sldIdLst>
  <p:sldSz cx="9144000" cy="5143500" type="screen16x9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05" autoAdjust="0"/>
    <p:restoredTop sz="72247" autoAdjust="0"/>
  </p:normalViewPr>
  <p:slideViewPr>
    <p:cSldViewPr snapToGrid="0" snapToObjects="1">
      <p:cViewPr varScale="1">
        <p:scale>
          <a:sx n="105" d="100"/>
          <a:sy n="105" d="100"/>
        </p:scale>
        <p:origin x="786" y="10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07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6733" cy="468154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08705" y="0"/>
            <a:ext cx="3066733" cy="468154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r">
              <a:defRPr sz="1200"/>
            </a:lvl1pPr>
          </a:lstStyle>
          <a:p>
            <a:fld id="{BC7E7085-14E2-1A4B-B6C9-22D45B7A9D9F}" type="datetimeFigureOut">
              <a:rPr lang="en-US" smtClean="0"/>
              <a:t>9/25/2015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296"/>
            <a:ext cx="3066733" cy="468154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08705" y="8893296"/>
            <a:ext cx="3066733" cy="468154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r">
              <a:defRPr sz="1200"/>
            </a:lvl1pPr>
          </a:lstStyle>
          <a:p>
            <a:fld id="{C6081099-15FC-B643-8BE4-504483EF7E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1812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6733" cy="468154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0"/>
            <a:ext cx="3066733" cy="468154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r">
              <a:defRPr sz="1200"/>
            </a:lvl1pPr>
          </a:lstStyle>
          <a:p>
            <a:fld id="{ECE0B9A8-F624-6D47-8160-BC0EB16E9B95}" type="datetimeFigureOut">
              <a:rPr lang="en-US" smtClean="0"/>
              <a:t>9/25/2015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7513" y="701675"/>
            <a:ext cx="6242050" cy="3511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936" tIns="46968" rIns="93936" bIns="4696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447461"/>
            <a:ext cx="5661660" cy="4213384"/>
          </a:xfrm>
          <a:prstGeom prst="rect">
            <a:avLst/>
          </a:prstGeom>
        </p:spPr>
        <p:txBody>
          <a:bodyPr vert="horz" lIns="93936" tIns="46968" rIns="93936" bIns="46968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296"/>
            <a:ext cx="3066733" cy="468154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296"/>
            <a:ext cx="3066733" cy="468154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r">
              <a:defRPr sz="1200"/>
            </a:lvl1pPr>
          </a:lstStyle>
          <a:p>
            <a:fld id="{4C460C0C-F428-7344-BF86-AAC99A93FC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16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1675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25 years</a:t>
            </a:r>
            <a:r>
              <a:rPr lang="en-US" baseline="0" dirty="0" smtClean="0"/>
              <a:t> of IT experience, 15 as a DBA</a:t>
            </a:r>
          </a:p>
          <a:p>
            <a:r>
              <a:rPr lang="en-US" baseline="0" dirty="0" smtClean="0"/>
              <a:t>You can find similar discussions/presentations on the web, usually referred to as Health Checks.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60C0C-F428-7344-BF86-AAC99A93FCB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677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1675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max degree of parallelism – limit # of processors used to process a query. Can be overridden using MAXDOP option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cost threshold for parallelism – threshold used by the query optimizer in determining whether it should consider parallel plans. </a:t>
            </a:r>
            <a:br>
              <a:rPr lang="en-US" baseline="0" dirty="0" smtClean="0"/>
            </a:br>
            <a:r>
              <a:rPr lang="en-US" baseline="0" dirty="0" smtClean="0"/>
              <a:t>     Cost is a "score" calculated using a fixed price for the estimated number of times every operation in the plan is expected to take place.</a:t>
            </a:r>
            <a:br>
              <a:rPr lang="en-US" baseline="0" dirty="0" smtClean="0"/>
            </a:br>
            <a:r>
              <a:rPr lang="en-US" baseline="0" dirty="0" smtClean="0"/>
              <a:t>     Query optimizer uses the costs of various plans to determine which one to use</a:t>
            </a:r>
            <a:br>
              <a:rPr lang="en-US" baseline="0" dirty="0" smtClean="0"/>
            </a:br>
            <a:r>
              <a:rPr lang="en-US" baseline="0" dirty="0" smtClean="0"/>
              <a:t>     Setting to 1 disables parallelism.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affinity</a:t>
            </a:r>
            <a:r>
              <a:rPr lang="en-US" baseline="0" dirty="0" smtClean="0"/>
              <a:t> mask &amp; affinity mask IO – map threads to cpu</a:t>
            </a:r>
          </a:p>
          <a:p>
            <a:endParaRPr lang="en-US" baseline="0" dirty="0" smtClean="0"/>
          </a:p>
          <a:p>
            <a:r>
              <a:rPr lang="en-US" baseline="0" dirty="0" smtClean="0"/>
              <a:t>Other</a:t>
            </a:r>
          </a:p>
          <a:p>
            <a:r>
              <a:rPr lang="en-US" baseline="0" dirty="0" smtClean="0"/>
              <a:t>max worker threads – enables SQL Server to create a pool of threads. 0 means SQL Server will adjust the number as needed</a:t>
            </a:r>
          </a:p>
          <a:p>
            <a:r>
              <a:rPr lang="en-US" dirty="0" smtClean="0"/>
              <a:t>     On a 64 bit system the </a:t>
            </a:r>
            <a:r>
              <a:rPr lang="en-US" dirty="0" err="1" smtClean="0"/>
              <a:t>max_worker_threads</a:t>
            </a:r>
            <a:r>
              <a:rPr lang="en-US" dirty="0" smtClean="0"/>
              <a:t> value is calculated if the number of schedulers exceeds 4, otherwise</a:t>
            </a:r>
          </a:p>
          <a:p>
            <a:r>
              <a:rPr lang="en-US" dirty="0" smtClean="0"/>
              <a:t>     a base value of 512 is used.  If you have more than 4 schedulers, then the value is ((NumSchedulers-4)*16) +512.  </a:t>
            </a:r>
          </a:p>
          <a:p>
            <a:r>
              <a:rPr lang="en-US" dirty="0" smtClean="0"/>
              <a:t>     You can see the value for this in the </a:t>
            </a:r>
            <a:r>
              <a:rPr lang="en-US" dirty="0" err="1" smtClean="0"/>
              <a:t>sys.dm_os_sys_info</a:t>
            </a:r>
            <a:r>
              <a:rPr lang="en-US" dirty="0" smtClean="0"/>
              <a:t> DMV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     msdn.microsoft.com/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-us/library/ms187024.aspx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60C0C-F428-7344-BF86-AAC99A93FCB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98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1675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</a:t>
            </a:r>
            <a:r>
              <a:rPr lang="en-US" baseline="0" dirty="0" smtClean="0"/>
              <a:t> considering SQL Server performance, RAM is arguably your most important resource. </a:t>
            </a:r>
          </a:p>
          <a:p>
            <a:r>
              <a:rPr lang="en-US" baseline="0" dirty="0" smtClean="0"/>
              <a:t>	That does not mean an over abundance of RAM guarantees great performance</a:t>
            </a:r>
          </a:p>
          <a:p>
            <a:r>
              <a:rPr lang="en-US" baseline="0" dirty="0" smtClean="0"/>
              <a:t> 	It does mean that too little memory almost always guarantees sub-optimal to miserable performance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All DML, and many SQL Server internal processes, are performed exclusively against data pages residing in memory – the SQL Server buffer cache. Furthermore, the plan cache(s) store query plans (ad hoc, </a:t>
            </a:r>
            <a:r>
              <a:rPr lang="en-US" baseline="0" dirty="0" err="1" smtClean="0"/>
              <a:t>autoparameterized</a:t>
            </a:r>
            <a:r>
              <a:rPr lang="en-US" baseline="0" dirty="0" smtClean="0"/>
              <a:t>, prepared) and object plans (</a:t>
            </a:r>
            <a:r>
              <a:rPr lang="en-US" baseline="0" dirty="0" err="1" smtClean="0"/>
              <a:t>procs</a:t>
            </a:r>
            <a:r>
              <a:rPr lang="en-US" baseline="0" dirty="0" smtClean="0"/>
              <a:t>, triggers, functions) for quick retrieval.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SQL Server Memory Manager - SQL Server manages movement of data between disk and memory using several mechanisms (memory manager, optimizer?, checkpoints, lazy writes, log flushes)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Using SQL Server 2008 – 2008 R2, make use of AWE to access memory above 4 GB, buffer cache only. No longer supported in SQL Server 2012.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60C0C-F428-7344-BF86-AAC99A93FCB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970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1675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Important concepts: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SQLOS manages SQL</a:t>
            </a:r>
            <a:r>
              <a:rPr lang="en-US" baseline="0" dirty="0" smtClean="0"/>
              <a:t> Server's internal memory usage</a:t>
            </a:r>
            <a:br>
              <a:rPr lang="en-US" baseline="0" dirty="0" smtClean="0"/>
            </a:b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Data is stored in 8K pages. It is critical to understand that SQL Server manages data at the page level.</a:t>
            </a:r>
            <a:br>
              <a:rPr lang="en-US" baseline="0" dirty="0" smtClean="0"/>
            </a:b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Data is moved between memory and disk by several processes including: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checkpoint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lazy writes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log flushes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query requirements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60C0C-F428-7344-BF86-AAC99A93FCB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670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1675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Lock Pages in Memory – prevents Windows from "stealing</a:t>
            </a:r>
            <a:r>
              <a:rPr lang="en-US" baseline="0" dirty="0" smtClean="0"/>
              <a:t>" memory from SQL Server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60C0C-F428-7344-BF86-AAC99A93FCB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151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1675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should</a:t>
            </a:r>
            <a:r>
              <a:rPr lang="en-US" baseline="0" dirty="0" smtClean="0"/>
              <a:t> you set max server memory </a:t>
            </a:r>
            <a:r>
              <a:rPr lang="en-US" baseline="0" smtClean="0"/>
              <a:t>to?</a:t>
            </a:r>
          </a:p>
          <a:p>
            <a:endParaRPr lang="en-US" baseline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mtClean="0">
                <a:solidFill>
                  <a:schemeClr val="accent5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rPr>
              <a:t>Calculate Max Server Memory</a:t>
            </a:r>
          </a:p>
          <a:p>
            <a:pPr marL="457200" lvl="1" indent="0">
              <a:buNone/>
            </a:pPr>
            <a:r>
              <a:rPr lang="en-US" smtClean="0">
                <a:solidFill>
                  <a:schemeClr val="accent5"/>
                </a:solidFill>
              </a:rPr>
              <a:t>Non-clustered, single instance</a:t>
            </a:r>
          </a:p>
          <a:p>
            <a:pPr marL="685800" lvl="2" indent="0">
              <a:buNone/>
            </a:pPr>
            <a:r>
              <a:rPr lang="en-US" smtClean="0">
                <a:solidFill>
                  <a:schemeClr val="accent5"/>
                </a:solidFill>
              </a:rPr>
              <a:t>Basic: reserve 2 GB for OS + memory requirements non-SQL Server apps</a:t>
            </a:r>
          </a:p>
          <a:p>
            <a:pPr marL="685800" lvl="2" indent="0">
              <a:buNone/>
            </a:pPr>
            <a:r>
              <a:rPr lang="en-US" smtClean="0">
                <a:solidFill>
                  <a:schemeClr val="accent5"/>
                </a:solidFill>
              </a:rPr>
              <a:t>Alternative (J. Kehayias): reserve at least 1 GB (usually 2 GB) for OS</a:t>
            </a:r>
            <a:br>
              <a:rPr lang="en-US" smtClean="0">
                <a:solidFill>
                  <a:schemeClr val="accent5"/>
                </a:solidFill>
              </a:rPr>
            </a:br>
            <a:r>
              <a:rPr lang="en-US" smtClean="0">
                <a:solidFill>
                  <a:schemeClr val="accent5"/>
                </a:solidFill>
              </a:rPr>
              <a:t>		+ 1 GB for every additional 4 GB of RAM up to 16 GB</a:t>
            </a:r>
            <a:br>
              <a:rPr lang="en-US" smtClean="0">
                <a:solidFill>
                  <a:schemeClr val="accent5"/>
                </a:solidFill>
              </a:rPr>
            </a:br>
            <a:r>
              <a:rPr lang="en-US" smtClean="0">
                <a:solidFill>
                  <a:schemeClr val="accent5"/>
                </a:solidFill>
              </a:rPr>
              <a:t>		+ 1 GB for every additional 8 GB of RAM over 16 GB</a:t>
            </a:r>
          </a:p>
          <a:p>
            <a:pPr marL="685800" lvl="2" indent="0">
              <a:buNone/>
            </a:pPr>
            <a:r>
              <a:rPr lang="en-US" smtClean="0">
                <a:solidFill>
                  <a:schemeClr val="accent5"/>
                </a:solidFill>
              </a:rPr>
              <a:t>Examples: Physical RAM =   8 GB, max server memory = 5 GB</a:t>
            </a:r>
            <a:br>
              <a:rPr lang="en-US" smtClean="0">
                <a:solidFill>
                  <a:schemeClr val="accent5"/>
                </a:solidFill>
              </a:rPr>
            </a:br>
            <a:r>
              <a:rPr lang="en-US" smtClean="0">
                <a:solidFill>
                  <a:schemeClr val="accent5"/>
                </a:solidFill>
              </a:rPr>
              <a:t>                Physical RAM = 24 GB, max server memory = 18 GB</a:t>
            </a:r>
          </a:p>
          <a:p>
            <a:pPr marL="457200" lvl="1" indent="0">
              <a:buNone/>
            </a:pPr>
            <a:r>
              <a:rPr lang="en-US" smtClean="0">
                <a:solidFill>
                  <a:schemeClr val="accent5"/>
                </a:solidFill>
              </a:rPr>
              <a:t>Clustered instances</a:t>
            </a:r>
          </a:p>
          <a:p>
            <a:pPr marL="658368" lvl="2" indent="0">
              <a:buNone/>
            </a:pPr>
            <a:r>
              <a:rPr lang="en-US" smtClean="0">
                <a:solidFill>
                  <a:schemeClr val="accent5"/>
                </a:solidFill>
              </a:rPr>
              <a:t>Same numbers as above divided by the number of nodes in the cluster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60C0C-F428-7344-BF86-AAC99A93FCB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36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1675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should</a:t>
            </a:r>
            <a:r>
              <a:rPr lang="en-US" baseline="0" dirty="0" smtClean="0"/>
              <a:t> you set max server memory </a:t>
            </a:r>
            <a:r>
              <a:rPr lang="en-US" baseline="0" smtClean="0"/>
              <a:t>to?</a:t>
            </a:r>
          </a:p>
          <a:p>
            <a:endParaRPr lang="en-US" baseline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mtClean="0">
                <a:solidFill>
                  <a:schemeClr val="accent5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rPr>
              <a:t>Calculate Max Server Memory</a:t>
            </a:r>
          </a:p>
          <a:p>
            <a:pPr marL="457200" lvl="1" indent="0">
              <a:buNone/>
            </a:pPr>
            <a:r>
              <a:rPr lang="en-US" smtClean="0">
                <a:solidFill>
                  <a:schemeClr val="accent5"/>
                </a:solidFill>
              </a:rPr>
              <a:t>Non-clustered, single instance</a:t>
            </a:r>
          </a:p>
          <a:p>
            <a:pPr marL="685800" lvl="2" indent="0">
              <a:buNone/>
            </a:pPr>
            <a:r>
              <a:rPr lang="en-US" smtClean="0">
                <a:solidFill>
                  <a:schemeClr val="accent5"/>
                </a:solidFill>
              </a:rPr>
              <a:t>Basic: reserve 2 GB for OS + memory requirements non-SQL Server apps</a:t>
            </a:r>
          </a:p>
          <a:p>
            <a:pPr marL="685800" lvl="2" indent="0">
              <a:buNone/>
            </a:pPr>
            <a:r>
              <a:rPr lang="en-US" smtClean="0">
                <a:solidFill>
                  <a:schemeClr val="accent5"/>
                </a:solidFill>
              </a:rPr>
              <a:t>Alternative (J. Kehayias): reserve at least 1 GB (usually 2 GB) for OS</a:t>
            </a:r>
            <a:br>
              <a:rPr lang="en-US" smtClean="0">
                <a:solidFill>
                  <a:schemeClr val="accent5"/>
                </a:solidFill>
              </a:rPr>
            </a:br>
            <a:r>
              <a:rPr lang="en-US" smtClean="0">
                <a:solidFill>
                  <a:schemeClr val="accent5"/>
                </a:solidFill>
              </a:rPr>
              <a:t>		+ 1 GB for every additional 4 GB of RAM up to 16 GB</a:t>
            </a:r>
            <a:br>
              <a:rPr lang="en-US" smtClean="0">
                <a:solidFill>
                  <a:schemeClr val="accent5"/>
                </a:solidFill>
              </a:rPr>
            </a:br>
            <a:r>
              <a:rPr lang="en-US" smtClean="0">
                <a:solidFill>
                  <a:schemeClr val="accent5"/>
                </a:solidFill>
              </a:rPr>
              <a:t>		+ 1 GB for every additional 8 GB of RAM over 16 GB</a:t>
            </a:r>
          </a:p>
          <a:p>
            <a:pPr marL="685800" lvl="2" indent="0">
              <a:buNone/>
            </a:pPr>
            <a:r>
              <a:rPr lang="en-US" smtClean="0">
                <a:solidFill>
                  <a:schemeClr val="accent5"/>
                </a:solidFill>
              </a:rPr>
              <a:t>Examples: Physical RAM =   8 GB, max server memory = 5 GB</a:t>
            </a:r>
            <a:br>
              <a:rPr lang="en-US" smtClean="0">
                <a:solidFill>
                  <a:schemeClr val="accent5"/>
                </a:solidFill>
              </a:rPr>
            </a:br>
            <a:r>
              <a:rPr lang="en-US" smtClean="0">
                <a:solidFill>
                  <a:schemeClr val="accent5"/>
                </a:solidFill>
              </a:rPr>
              <a:t>                Physical RAM = 24 GB, max server memory = 18 GB</a:t>
            </a:r>
          </a:p>
          <a:p>
            <a:pPr marL="457200" lvl="1" indent="0">
              <a:buNone/>
            </a:pPr>
            <a:r>
              <a:rPr lang="en-US" smtClean="0">
                <a:solidFill>
                  <a:schemeClr val="accent5"/>
                </a:solidFill>
              </a:rPr>
              <a:t>Clustered instances</a:t>
            </a:r>
          </a:p>
          <a:p>
            <a:pPr marL="658368" lvl="2" indent="0">
              <a:buNone/>
            </a:pPr>
            <a:r>
              <a:rPr lang="en-US" smtClean="0">
                <a:solidFill>
                  <a:schemeClr val="accent5"/>
                </a:solidFill>
              </a:rPr>
              <a:t>Same numbers as above divided by the number of nodes in the cluster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60C0C-F428-7344-BF86-AAC99A93FCB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6241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1675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3226 – By</a:t>
            </a:r>
            <a:r>
              <a:rPr lang="en-US" baseline="0" dirty="0" smtClean="0"/>
              <a:t> Default, SQL Server writes a message in the SQL Server error log and system event log for every s</a:t>
            </a:r>
            <a:r>
              <a:rPr lang="en-US" dirty="0" smtClean="0"/>
              <a:t>uccessful backup. </a:t>
            </a:r>
          </a:p>
          <a:p>
            <a:r>
              <a:rPr lang="en-US" dirty="0" smtClean="0"/>
              <a:t>           Seems like a nice, friendly thing to do right?  Drop a note that your backup was successful, note the LSN, etc.</a:t>
            </a:r>
          </a:p>
          <a:p>
            <a:r>
              <a:rPr lang="en-US" dirty="0" smtClean="0"/>
              <a:t>           When you do a LOT of backups the </a:t>
            </a:r>
            <a:r>
              <a:rPr lang="en-US" dirty="0" err="1" smtClean="0"/>
              <a:t>errorlog</a:t>
            </a:r>
            <a:r>
              <a:rPr lang="en-US" dirty="0" smtClean="0"/>
              <a:t> very quickly gets bloated with success messages.  This in turn causes two issues:</a:t>
            </a:r>
          </a:p>
          <a:p>
            <a:r>
              <a:rPr lang="en-US" dirty="0" smtClean="0"/>
              <a:t>                Managing the size of the log itself</a:t>
            </a:r>
          </a:p>
          <a:p>
            <a:r>
              <a:rPr lang="en-US" dirty="0" smtClean="0"/>
              <a:t>                Finding anything actionable in the flood of success messages.</a:t>
            </a:r>
          </a:p>
          <a:p>
            <a:r>
              <a:rPr lang="en-US" dirty="0" smtClean="0"/>
              <a:t>       </a:t>
            </a:r>
            <a:r>
              <a:rPr lang="en-US" dirty="0" err="1" smtClean="0"/>
              <a:t>traceflag</a:t>
            </a:r>
            <a:r>
              <a:rPr lang="en-US" dirty="0" smtClean="0"/>
              <a:t> 3226 suppresses these success messages from both the SQL </a:t>
            </a:r>
            <a:r>
              <a:rPr lang="en-US" dirty="0" err="1" smtClean="0"/>
              <a:t>errorlog</a:t>
            </a:r>
            <a:r>
              <a:rPr lang="en-US" dirty="0" smtClean="0"/>
              <a:t> and the system event log. </a:t>
            </a:r>
          </a:p>
          <a:p>
            <a:endParaRPr lang="en-US" dirty="0" smtClean="0"/>
          </a:p>
          <a:p>
            <a:r>
              <a:rPr lang="en-US" dirty="0" smtClean="0"/>
              <a:t>1118: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switches allocations in tempdb from single-page at a time for the first 8 pages, to immediately allocate an extent (8 pages).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It’s used to help alleviate allocation bitmap contention in tempdb under a heavy load of small temp table creation and deletion.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http://www.sqlskills.com/blogs/paul/misconceptions-around-tf-1118/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b="1" dirty="0" smtClean="0"/>
              <a:t>Using SQL Server Configuration Manager</a:t>
            </a:r>
          </a:p>
          <a:p>
            <a:r>
              <a:rPr lang="en-US" b="1" dirty="0" smtClean="0"/>
              <a:t>To configure startup options</a:t>
            </a:r>
          </a:p>
          <a:p>
            <a:r>
              <a:rPr lang="en-US" dirty="0" smtClean="0"/>
              <a:t>In SQL Server Configuration Manager, click </a:t>
            </a:r>
            <a:r>
              <a:rPr lang="en-US" b="1" dirty="0" smtClean="0"/>
              <a:t>SQL Server Services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 the right pane, right-click </a:t>
            </a:r>
            <a:r>
              <a:rPr lang="en-US" b="1" dirty="0" smtClean="0"/>
              <a:t>SQL Server (</a:t>
            </a:r>
            <a:r>
              <a:rPr lang="en-US" i="1" dirty="0" smtClean="0"/>
              <a:t>&lt;</a:t>
            </a:r>
            <a:r>
              <a:rPr lang="en-US" i="1" dirty="0" err="1" smtClean="0"/>
              <a:t>instance_name</a:t>
            </a:r>
            <a:r>
              <a:rPr lang="en-US" i="1" dirty="0" smtClean="0"/>
              <a:t>&gt;</a:t>
            </a:r>
            <a:r>
              <a:rPr lang="en-US" b="1" dirty="0" smtClean="0"/>
              <a:t>)</a:t>
            </a:r>
            <a:r>
              <a:rPr lang="en-US" dirty="0" smtClean="0"/>
              <a:t>, and then click </a:t>
            </a:r>
            <a:r>
              <a:rPr lang="en-US" b="1" dirty="0" smtClean="0"/>
              <a:t>Properties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On the </a:t>
            </a:r>
            <a:r>
              <a:rPr lang="en-US" b="1" dirty="0" smtClean="0"/>
              <a:t>Startup Parameters</a:t>
            </a:r>
            <a:r>
              <a:rPr lang="en-US" dirty="0" smtClean="0"/>
              <a:t> tab, in the </a:t>
            </a:r>
            <a:r>
              <a:rPr lang="en-US" b="1" dirty="0" smtClean="0"/>
              <a:t>Specify a startup parameter</a:t>
            </a:r>
            <a:r>
              <a:rPr lang="en-US" dirty="0" smtClean="0"/>
              <a:t> box, type the parameter, and then click </a:t>
            </a:r>
            <a:r>
              <a:rPr lang="en-US" b="1" dirty="0" smtClean="0"/>
              <a:t>Add</a:t>
            </a:r>
            <a:r>
              <a:rPr lang="en-US" dirty="0" smtClean="0"/>
              <a:t>.</a:t>
            </a:r>
          </a:p>
          <a:p>
            <a:r>
              <a:rPr lang="en-US" dirty="0" smtClean="0"/>
              <a:t>For example, to start in single-user mode, type </a:t>
            </a:r>
            <a:r>
              <a:rPr lang="en-US" b="1" dirty="0" smtClean="0"/>
              <a:t>-m</a:t>
            </a:r>
            <a:r>
              <a:rPr lang="en-US" dirty="0" smtClean="0"/>
              <a:t> in the </a:t>
            </a:r>
            <a:r>
              <a:rPr lang="en-US" b="1" dirty="0" smtClean="0"/>
              <a:t>Specify a startup parameter</a:t>
            </a:r>
            <a:r>
              <a:rPr lang="en-US" dirty="0" smtClean="0"/>
              <a:t> box and then click </a:t>
            </a:r>
            <a:r>
              <a:rPr lang="en-US" b="1" dirty="0" smtClean="0"/>
              <a:t>Add</a:t>
            </a:r>
            <a:r>
              <a:rPr lang="en-US" dirty="0" smtClean="0"/>
              <a:t>. (When you restart SQL Server in single-user mode, stop the SQL Server Agent. Otherwise, SQL Server Agent might connect first and prevent you from connecting as a second user.)</a:t>
            </a:r>
          </a:p>
          <a:p>
            <a:r>
              <a:rPr lang="en-US" dirty="0" smtClean="0"/>
              <a:t>Click </a:t>
            </a:r>
            <a:r>
              <a:rPr lang="en-US" b="1" dirty="0" smtClean="0"/>
              <a:t>OK</a:t>
            </a:r>
            <a:r>
              <a:rPr lang="en-US" dirty="0" smtClean="0"/>
              <a:t>. </a:t>
            </a:r>
          </a:p>
          <a:p>
            <a:r>
              <a:rPr lang="en-US" dirty="0" smtClean="0"/>
              <a:t>Restart the Database Engine.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60C0C-F428-7344-BF86-AAC99A93FCB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7329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1675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60C0C-F428-7344-BF86-AAC99A93FCB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2771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1675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60C0C-F428-7344-BF86-AAC99A93FCB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165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1675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US" sz="1600" dirty="0" smtClean="0">
                <a:solidFill>
                  <a:schemeClr val="accent5"/>
                </a:solidFill>
              </a:rPr>
              <a:t>Isolate files from all other user databases</a:t>
            </a:r>
            <a:br>
              <a:rPr lang="en-US" sz="1600" dirty="0" smtClean="0">
                <a:solidFill>
                  <a:schemeClr val="accent5"/>
                </a:solidFill>
              </a:rPr>
            </a:br>
            <a:r>
              <a:rPr lang="en-US" sz="1200" dirty="0" smtClean="0">
                <a:solidFill>
                  <a:schemeClr val="accent5"/>
                </a:solidFill>
              </a:rPr>
              <a:t>      Rebuilt on every SQL Server restart - often a good candidate for SSDs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1600" dirty="0" smtClean="0">
                <a:solidFill>
                  <a:schemeClr val="accent5"/>
                </a:solidFill>
              </a:rPr>
              <a:t>I/O Contention</a:t>
            </a:r>
            <a:br>
              <a:rPr lang="en-US" sz="1600" dirty="0" smtClean="0">
                <a:solidFill>
                  <a:schemeClr val="accent5"/>
                </a:solidFill>
              </a:rPr>
            </a:br>
            <a:r>
              <a:rPr lang="en-US" sz="1200" dirty="0" smtClean="0">
                <a:solidFill>
                  <a:schemeClr val="accent5"/>
                </a:solidFill>
              </a:rPr>
              <a:t>      Usually resolved using multiple data files, one log file.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1200" baseline="0" dirty="0" smtClean="0">
                <a:solidFill>
                  <a:schemeClr val="accent5"/>
                </a:solidFill>
              </a:rPr>
              <a:t>      Add Trace Flag 1118 to startup parameters</a:t>
            </a:r>
            <a:endParaRPr lang="en-US" sz="1200" dirty="0" smtClean="0">
              <a:solidFill>
                <a:schemeClr val="accent5"/>
              </a:solidFill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sz="1600" dirty="0" smtClean="0">
                <a:solidFill>
                  <a:schemeClr val="accent5"/>
                </a:solidFill>
              </a:rPr>
              <a:t>Sizing</a:t>
            </a:r>
          </a:p>
          <a:p>
            <a:pPr marL="0" indent="0">
              <a:buNone/>
            </a:pPr>
            <a:r>
              <a:rPr lang="en-US" sz="1200" dirty="0" smtClean="0"/>
              <a:t>      all data files must be same size</a:t>
            </a:r>
          </a:p>
          <a:p>
            <a:pPr marL="0" indent="0">
              <a:buNone/>
            </a:pPr>
            <a:r>
              <a:rPr lang="en-US" sz="1200" dirty="0" smtClean="0"/>
              <a:t>      total size should be set to eliminate auto grow events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60C0C-F428-7344-BF86-AAC99A93FCB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01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1675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60C0C-F428-7344-BF86-AAC99A93FC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767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1675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60C0C-F428-7344-BF86-AAC99A93FCB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570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1675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60C0C-F428-7344-BF86-AAC99A93FCB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0831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1675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60C0C-F428-7344-BF86-AAC99A93FCB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075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1675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60C0C-F428-7344-BF86-AAC99A93FCB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0410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1675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60C0C-F428-7344-BF86-AAC99A93FCB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7815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1675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60C0C-F428-7344-BF86-AAC99A93FCB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358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1675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60C0C-F428-7344-BF86-AAC99A93FCB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6778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1675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60C0C-F428-7344-BF86-AAC99A93FCB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1009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1675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60C0C-F428-7344-BF86-AAC99A93FCB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63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1675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CPU throttling is occurring, change power</a:t>
            </a:r>
            <a:r>
              <a:rPr lang="en-US" baseline="0" dirty="0" smtClean="0"/>
              <a:t> management setting main BIOS settings to either None or OS control.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60C0C-F428-7344-BF86-AAC99A93FC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75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1675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 Performance Power Option – change from default “Balanced” to “High Performance”</a:t>
            </a:r>
          </a:p>
          <a:p>
            <a:endParaRPr lang="en-US" dirty="0" smtClean="0"/>
          </a:p>
          <a:p>
            <a:r>
              <a:rPr lang="en-US" dirty="0" smtClean="0"/>
              <a:t>Processor Core Throttling – use CPU-Z to ensure CPU is operating at designed</a:t>
            </a:r>
            <a:r>
              <a:rPr lang="en-US" baseline="0" dirty="0" smtClean="0"/>
              <a:t> speed, i.e. not throttled back by hardware power mgmt. </a:t>
            </a:r>
          </a:p>
          <a:p>
            <a:r>
              <a:rPr lang="en-US" baseline="0" dirty="0" smtClean="0"/>
              <a:t>	www.cpuid.com/softwares/cpu-z.html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60C0C-F428-7344-BF86-AAC99A93FC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873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1675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60C0C-F428-7344-BF86-AAC99A93FCB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247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1675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SAN Storage Best Practices for SQL Server: http://www.brentozar.com/sql/sql-server-san-best-practices/ </a:t>
            </a:r>
          </a:p>
          <a:p>
            <a:endParaRPr lang="en-US" dirty="0" smtClean="0"/>
          </a:p>
          <a:p>
            <a:r>
              <a:rPr lang="en-US" dirty="0" smtClean="0"/>
              <a:t>SQL Server on a SAN: Dedicated or Shared Drives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60C0C-F428-7344-BF86-AAC99A93FCB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9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1675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accent5"/>
                </a:solidFill>
              </a:rPr>
              <a:t>Variables - SAN vs. Direct Attached Storage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accent5"/>
                </a:solidFill>
              </a:rPr>
              <a:t>                      Direct Storage: separate data and log files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accent5"/>
                </a:solidFill>
              </a:rPr>
              <a:t>                                               more, smaller drives in appropriate RAID configuration</a:t>
            </a:r>
            <a:br>
              <a:rPr lang="en-US" dirty="0" smtClean="0">
                <a:solidFill>
                  <a:schemeClr val="accent5"/>
                </a:solidFill>
              </a:rPr>
            </a:br>
            <a:r>
              <a:rPr lang="en-US" dirty="0" smtClean="0">
                <a:solidFill>
                  <a:schemeClr val="accent5"/>
                </a:solidFill>
              </a:rPr>
              <a:t>               - Spinning disks vs. SSDs</a:t>
            </a:r>
            <a:br>
              <a:rPr lang="en-US" dirty="0" smtClean="0">
                <a:solidFill>
                  <a:schemeClr val="accent5"/>
                </a:solidFill>
              </a:rPr>
            </a:br>
            <a:r>
              <a:rPr lang="en-US" dirty="0" smtClean="0">
                <a:solidFill>
                  <a:schemeClr val="accent5"/>
                </a:solidFill>
              </a:rPr>
              <a:t>               - Type of SAN – recommendations vary by vendor. Read the documentation</a:t>
            </a:r>
            <a:br>
              <a:rPr lang="en-US" dirty="0" smtClean="0">
                <a:solidFill>
                  <a:schemeClr val="accent5"/>
                </a:solidFill>
              </a:rPr>
            </a:br>
            <a:r>
              <a:rPr lang="en-US" dirty="0" smtClean="0">
                <a:solidFill>
                  <a:schemeClr val="accent5"/>
                </a:solidFill>
              </a:rPr>
              <a:t>               - Workload – database workload and</a:t>
            </a:r>
            <a:r>
              <a:rPr lang="en-US" baseline="0" dirty="0" smtClean="0">
                <a:solidFill>
                  <a:schemeClr val="accent5"/>
                </a:solidFill>
              </a:rPr>
              <a:t> anything else on the shared drives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solidFill>
                <a:schemeClr val="accent5"/>
              </a:solidFill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solidFill>
                  <a:schemeClr val="accent5"/>
                </a:solidFill>
              </a:rPr>
              <a:t>Configure for Performance – more smaller drives, proper RAID configuration</a:t>
            </a:r>
            <a:endParaRPr lang="en-US" dirty="0" smtClean="0">
              <a:solidFill>
                <a:schemeClr val="accent5"/>
              </a:solidFill>
            </a:endParaRPr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Benchmark utility:</a:t>
            </a:r>
            <a:r>
              <a:rPr lang="en-US" baseline="0" dirty="0" smtClean="0"/>
              <a:t> DiskSpd https://gallery.technet.microsoft.com/DiskSpd-a-robust-storage-6cd2f223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Using DiskSpd to Test Your Storage Subsystem - http://sqlperformance.com/2015/08/io-subsystem/diskspd-test-storage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60C0C-F428-7344-BF86-AAC99A93FCB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74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1675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NUMA – each</a:t>
            </a:r>
            <a:r>
              <a:rPr lang="en-US" baseline="0" dirty="0" smtClean="0"/>
              <a:t> NUMA node works with assigned address space. Often more efficient unless a lot of “cross over” is required</a:t>
            </a:r>
          </a:p>
          <a:p>
            <a:endParaRPr lang="en-US" baseline="0" dirty="0" smtClean="0"/>
          </a:p>
          <a:p>
            <a:r>
              <a:rPr lang="en-US" baseline="0" dirty="0" smtClean="0"/>
              <a:t>SQL Server assigns one Scheduler per core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accent4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A scheduler is a logical CPU for SQL Server worker threads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Cooperative scheduling –(quantum). Threads are expected to voluntarily yield to other threads waiting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Preemptive scheduling - thread stays on CPU for a defined duration, then is forced off if another thread is waiting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Running – thread is on cpu</a:t>
            </a:r>
          </a:p>
          <a:p>
            <a:r>
              <a:rPr lang="en-US" baseline="0" dirty="0" smtClean="0"/>
              <a:t>Waiting – off CPU, waiting for a resource</a:t>
            </a:r>
          </a:p>
          <a:p>
            <a:r>
              <a:rPr lang="en-US" baseline="0" dirty="0" smtClean="0"/>
              <a:t>Runnable – on the CPU queue</a:t>
            </a:r>
          </a:p>
          <a:p>
            <a:endParaRPr lang="en-US" baseline="0" dirty="0" smtClean="0"/>
          </a:p>
          <a:p>
            <a:r>
              <a:rPr lang="en-US" baseline="0" dirty="0" smtClean="0"/>
              <a:t>last 2 are where Wait Stats come into play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60C0C-F428-7344-BF86-AAC99A93FCB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209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7513" y="701675"/>
            <a:ext cx="6242050" cy="35115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NUMA – each</a:t>
            </a:r>
            <a:r>
              <a:rPr lang="en-US" baseline="0" dirty="0" smtClean="0"/>
              <a:t> NUMA node works with assigned address space. Often more efficient unless a lot of “cross over” is required</a:t>
            </a:r>
          </a:p>
          <a:p>
            <a:endParaRPr lang="en-US" baseline="0" dirty="0" smtClean="0"/>
          </a:p>
          <a:p>
            <a:r>
              <a:rPr lang="en-US" baseline="0" dirty="0" smtClean="0"/>
              <a:t>SQL Server assigns one Scheduler per core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accent4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A scheduler is a logical CPU for SQL Server worker threads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Cooperative scheduling –(quantum). Threads are expected to voluntarily yield to other threads waiting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Preemptive scheduling - thread stays on CPU for a defined duration, then is forced off if another thread is waiting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Running – thread is on cpu</a:t>
            </a:r>
          </a:p>
          <a:p>
            <a:r>
              <a:rPr lang="en-US" baseline="0" dirty="0" smtClean="0"/>
              <a:t>Waiting – off CPU, waiting for a resource</a:t>
            </a:r>
          </a:p>
          <a:p>
            <a:r>
              <a:rPr lang="en-US" baseline="0" dirty="0" smtClean="0"/>
              <a:t>Runnable – on the CPU queue</a:t>
            </a:r>
          </a:p>
          <a:p>
            <a:endParaRPr lang="en-US" baseline="0" dirty="0" smtClean="0"/>
          </a:p>
          <a:p>
            <a:r>
              <a:rPr lang="en-US" baseline="0" dirty="0" smtClean="0"/>
              <a:t>last 2 are where Wait Stats come into play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60C0C-F428-7344-BF86-AAC99A93FCB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30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457203"/>
            <a:ext cx="7772400" cy="1492249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6600"/>
            </a:lvl1pPr>
          </a:lstStyle>
          <a:p>
            <a:r>
              <a:rPr lang="en-US" dirty="0" smtClean="0"/>
              <a:t>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44850"/>
            <a:ext cx="6400800" cy="9144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4" y="-12700"/>
            <a:ext cx="9148233" cy="1016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64" y="4598243"/>
            <a:ext cx="1376045" cy="44286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defRPr>
            </a:lvl1pPr>
          </a:lstStyle>
          <a:p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defRPr>
            </a:lvl1pPr>
            <a:lvl2pPr>
              <a:defRPr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defRPr>
            </a:lvl2pPr>
            <a:lvl3pPr>
              <a:defRPr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defRPr>
            </a:lvl3pPr>
            <a:lvl4pPr>
              <a:defRPr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defRPr>
            </a:lvl4pPr>
            <a:lvl5pPr>
              <a:defRPr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>
            <a:lvl1pPr>
              <a:defRPr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defRPr>
            </a:lvl1pPr>
          </a:lstStyle>
          <a:p>
            <a:r>
              <a:rPr lang="en-US" dirty="0" smtClean="0"/>
              <a:t>Master title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>
            <a:lvl1pPr>
              <a:defRPr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defRPr>
            </a:lvl1pPr>
            <a:lvl2pPr>
              <a:defRPr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defRPr>
            </a:lvl2pPr>
            <a:lvl3pPr>
              <a:defRPr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defRPr>
            </a:lvl3pPr>
            <a:lvl4pPr>
              <a:defRPr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defRPr>
            </a:lvl4pPr>
            <a:lvl5pPr>
              <a:defRPr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defRPr>
            </a:lvl1pPr>
          </a:lstStyle>
          <a:p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defRPr>
            </a:lvl1pPr>
            <a:lvl2pPr>
              <a:defRPr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defRPr>
            </a:lvl2pPr>
            <a:lvl3pPr>
              <a:defRPr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defRPr>
            </a:lvl3pPr>
            <a:lvl4pPr>
              <a:defRPr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defRPr>
            </a:lvl4pPr>
            <a:lvl5pPr>
              <a:defRPr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028701"/>
            <a:ext cx="7772400" cy="1878806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reflection stA="28000" endPos="45000" dist="5080" dir="5400000" sy="-100000" algn="bl" rotWithShape="0"/>
                </a:effectLst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051575"/>
            <a:ext cx="7772400" cy="848915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accent1">
                    <a:lumMod val="50000"/>
                  </a:schemeClr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defRPr>
            </a:lvl1pPr>
          </a:lstStyle>
          <a:p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400"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defRPr>
            </a:lvl1pPr>
            <a:lvl2pPr>
              <a:defRPr sz="1600"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defRPr>
            </a:lvl2pPr>
            <a:lvl3pPr>
              <a:defRPr sz="1600"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defRPr>
            </a:lvl3pPr>
            <a:lvl4pPr>
              <a:defRPr sz="1600"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defRPr>
            </a:lvl4pPr>
            <a:lvl5pPr>
              <a:defRPr sz="1600"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200150"/>
            <a:ext cx="4041648" cy="3394710"/>
          </a:xfrm>
        </p:spPr>
        <p:txBody>
          <a:bodyPr/>
          <a:lstStyle>
            <a:lvl1pPr>
              <a:defRPr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defRPr>
            </a:lvl1pPr>
            <a:lvl2pPr>
              <a:defRPr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defRPr>
            </a:lvl2pPr>
            <a:lvl3pPr>
              <a:defRPr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defRPr>
            </a:lvl3pPr>
            <a:lvl4pPr>
              <a:defRPr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defRPr>
            </a:lvl4pPr>
            <a:lvl5pPr>
              <a:defRPr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defRPr>
            </a:lvl1pPr>
          </a:lstStyle>
          <a:p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4040188" cy="4572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5" y="1200150"/>
            <a:ext cx="4041775" cy="4572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1659636"/>
            <a:ext cx="4041648" cy="2935224"/>
          </a:xfrm>
        </p:spPr>
        <p:txBody>
          <a:bodyPr/>
          <a:lstStyle>
            <a:lvl1pPr>
              <a:defRPr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defRPr>
            </a:lvl1pPr>
            <a:lvl2pPr>
              <a:defRPr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defRPr>
            </a:lvl2pPr>
            <a:lvl3pPr>
              <a:defRPr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defRPr>
            </a:lvl3pPr>
            <a:lvl4pPr>
              <a:defRPr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defRPr>
            </a:lvl4pPr>
            <a:lvl5pPr>
              <a:defRPr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1659637"/>
            <a:ext cx="4041648" cy="2934890"/>
          </a:xfrm>
        </p:spPr>
        <p:txBody>
          <a:bodyPr/>
          <a:lstStyle>
            <a:lvl1pPr>
              <a:defRPr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defRPr>
            </a:lvl1pPr>
            <a:lvl2pPr>
              <a:defRPr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defRPr>
            </a:lvl2pPr>
            <a:lvl3pPr>
              <a:defRPr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defRPr>
            </a:lvl3pPr>
            <a:lvl4pPr>
              <a:defRPr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defRPr>
            </a:lvl4pPr>
            <a:lvl5pPr>
              <a:defRPr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defRPr>
            </a:lvl1pPr>
          </a:lstStyle>
          <a:p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92" y="200027"/>
            <a:ext cx="3008313" cy="1571625"/>
          </a:xfrm>
        </p:spPr>
        <p:txBody>
          <a:bodyPr anchor="b"/>
          <a:lstStyle>
            <a:lvl1pPr algn="ctr">
              <a:lnSpc>
                <a:spcPct val="100000"/>
              </a:lnSpc>
              <a:defRPr sz="2800" b="1">
                <a:effectLst/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42" y="204790"/>
            <a:ext cx="4995863" cy="4389835"/>
          </a:xfrm>
        </p:spPr>
        <p:txBody>
          <a:bodyPr/>
          <a:lstStyle>
            <a:lvl1pPr>
              <a:defRPr sz="3200"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defRPr>
            </a:lvl1pPr>
            <a:lvl2pPr>
              <a:defRPr sz="2800"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defRPr>
            </a:lvl2pPr>
            <a:lvl3pPr>
              <a:defRPr sz="2400"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defRPr>
            </a:lvl3pPr>
            <a:lvl4pPr>
              <a:defRPr sz="2000"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defRPr>
            </a:lvl4pPr>
            <a:lvl5pPr>
              <a:defRPr sz="2000"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92" y="1828801"/>
            <a:ext cx="3008313" cy="2765822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79576" y="171452"/>
            <a:ext cx="5711824" cy="671513"/>
          </a:xfrm>
        </p:spPr>
        <p:txBody>
          <a:bodyPr anchor="b"/>
          <a:lstStyle>
            <a:lvl1pPr algn="ctr">
              <a:lnSpc>
                <a:spcPct val="100000"/>
              </a:lnSpc>
              <a:defRPr sz="2800" b="1"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defRPr>
            </a:lvl1pPr>
          </a:lstStyle>
          <a:p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857252"/>
            <a:ext cx="6054724" cy="3405783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4357688"/>
            <a:ext cx="5711824" cy="400050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30302"/>
            <a:ext cx="8229600" cy="3464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This is this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83" y="4767264"/>
            <a:ext cx="561975" cy="273844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" y="-12700"/>
            <a:ext cx="9148233" cy="1016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64" y="4598243"/>
            <a:ext cx="1376045" cy="4428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4400" b="1" kern="1200" cap="all" spc="0">
          <a:ln w="9000" cmpd="sng">
            <a:noFill/>
            <a:prstDash val="solid"/>
          </a:ln>
          <a:solidFill>
            <a:schemeClr val="accent4"/>
          </a:solidFill>
          <a:effectLst>
            <a:reflection stA="28000" endPos="45000" dist="5080" dir="5400000" sy="-100000" algn="bl" rotWithShape="0"/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400" kern="1200">
          <a:solidFill>
            <a:schemeClr val="accent1">
              <a:lumMod val="25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tx2"/>
        </a:buClr>
        <a:buFont typeface="Courier New" pitchFamily="49" charset="0"/>
        <a:buChar char="o"/>
        <a:defRPr sz="1600" kern="1200">
          <a:solidFill>
            <a:schemeClr val="accent1">
              <a:lumMod val="25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accent1">
              <a:lumMod val="25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Courier New" pitchFamily="49" charset="0"/>
        <a:buChar char="o"/>
        <a:defRPr sz="1600" kern="1200">
          <a:solidFill>
            <a:schemeClr val="accent1">
              <a:lumMod val="25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accent1">
              <a:lumMod val="25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randall@sqlsentry.ne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et.microsoft.com/library/Cc966545#EGAA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bit.ly/1CSL6CH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blogs.msdn.com/b/sql_pfe_blog/archive/2009/12/23/how-and-why-to-enable-instant-file-initialization.aspx" TargetMode="External"/><Relationship Id="rId3" Type="http://schemas.openxmlformats.org/officeDocument/2006/relationships/hyperlink" Target="http://msdn.microsoft.com/en-us/library/ms130214(v=sql.105).aspx" TargetMode="External"/><Relationship Id="rId7" Type="http://schemas.openxmlformats.org/officeDocument/2006/relationships/hyperlink" Target="https://www.simple-talk.com/sql/database-administration/provisioning-a-new-sql-server-instance-&#8211;-part-two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imple-talk.com/sql/database-administration/provisioning-a-new-sql-server-instance-&#8211;-part-one" TargetMode="External"/><Relationship Id="rId5" Type="http://schemas.openxmlformats.org/officeDocument/2006/relationships/hyperlink" Target="http://sqlserverperformance.wordpress.com/category/diagnostic-queries/" TargetMode="External"/><Relationship Id="rId4" Type="http://schemas.openxmlformats.org/officeDocument/2006/relationships/hyperlink" Target="http://www.amazon.com/SQL-Server-Hardware-Glenn-Berry/dp/1906434638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entozar.com/sql/sql-server-san-best-practices/" TargetMode="External"/><Relationship Id="rId7" Type="http://schemas.openxmlformats.org/officeDocument/2006/relationships/hyperlink" Target="http://www.sqlperformance.com/2012/08/t-sql-queries/5-common-performance-problem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mazon.com/dp/1906434786" TargetMode="External"/><Relationship Id="rId5" Type="http://schemas.openxmlformats.org/officeDocument/2006/relationships/hyperlink" Target="https://technet.microsoft.com/library/Cc966545#EGAA" TargetMode="External"/><Relationship Id="rId4" Type="http://schemas.openxmlformats.org/officeDocument/2006/relationships/hyperlink" Target="http://www.sqlskills.com/blogs/kimberly/understanding-tempdb-table-variables-v-temp-tables-and-improving-throughput-for-tempdb/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sentry.com/" TargetMode="External"/><Relationship Id="rId3" Type="http://schemas.openxmlformats.org/officeDocument/2006/relationships/hyperlink" Target="https://www.facebook.com/SQLSentry?fref=ts" TargetMode="External"/><Relationship Id="rId7" Type="http://schemas.openxmlformats.org/officeDocument/2006/relationships/hyperlink" Target="NUL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NULL" TargetMode="External"/><Relationship Id="rId5" Type="http://schemas.openxmlformats.org/officeDocument/2006/relationships/hyperlink" Target="http://answers.sqlsentry.net/" TargetMode="External"/><Relationship Id="rId4" Type="http://schemas.openxmlformats.org/officeDocument/2006/relationships/hyperlink" Target="http://sqlsentry.com/" TargetMode="External"/><Relationship Id="rId9" Type="http://schemas.openxmlformats.org/officeDocument/2006/relationships/hyperlink" Target="http://www.sqlsentry.com/products/plan-explorer/sql-server-query-view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vidklee.net/2015/04/01/storage-benchmarking-with-diskspd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7204"/>
            <a:ext cx="7772400" cy="1445488"/>
          </a:xfrm>
        </p:spPr>
        <p:txBody>
          <a:bodyPr/>
          <a:lstStyle/>
          <a:p>
            <a:r>
              <a:rPr lang="en-US" sz="4000" dirty="0">
                <a:solidFill>
                  <a:schemeClr val="accent5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rPr>
              <a:t>Build and maintain high performance SQL </a:t>
            </a:r>
            <a:r>
              <a:rPr lang="en-US" sz="4000" dirty="0" smtClean="0">
                <a:solidFill>
                  <a:schemeClr val="accent5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rPr>
              <a:t>Servers</a:t>
            </a:r>
            <a:endParaRPr lang="en-US" sz="4000" dirty="0">
              <a:solidFill>
                <a:schemeClr val="accent5"/>
              </a:solidFill>
              <a:latin typeface="Microsoft JhengHei Light" panose="020B0304030504040204" pitchFamily="34" charset="-128"/>
              <a:ea typeface="Microsoft JhengHei Light" panose="020B0304030504040204" pitchFamily="34" charset="-128"/>
              <a:cs typeface="Microsoft JhengHei Light" panose="020B0304030504040204" pitchFamily="34" charset="-128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935332" y="3199045"/>
            <a:ext cx="4838700" cy="12930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2400" kern="1200">
                <a:solidFill>
                  <a:schemeClr val="accent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rPr>
              <a:t>Justin Randall</a:t>
            </a:r>
            <a:r>
              <a:rPr lang="en-US" sz="1800" b="1" dirty="0" smtClean="0"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rPr>
              <a:t/>
            </a:r>
            <a:br>
              <a:rPr lang="en-US" sz="1800" b="1" dirty="0" smtClean="0"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rPr>
            </a:br>
            <a:r>
              <a:rPr lang="en-US" sz="1800" i="1" dirty="0" smtClean="0"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rPr>
              <a:t>SQL Sentry, Director of Professional Services</a:t>
            </a:r>
            <a:r>
              <a:rPr lang="en-US" sz="1800" dirty="0" smtClean="0"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rPr>
              <a:t/>
            </a:r>
            <a:br>
              <a:rPr lang="en-US" sz="1800" dirty="0" smtClean="0"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rPr>
            </a:br>
            <a:r>
              <a:rPr lang="en-US" sz="1800" dirty="0" smtClean="0"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  <a:hlinkClick r:id="rId3"/>
              </a:rPr>
              <a:t>jrandall@sqlsentry.com</a:t>
            </a:r>
            <a:endParaRPr lang="en-US" sz="1800" dirty="0" smtClean="0">
              <a:latin typeface="Microsoft JhengHei Light" panose="020B0304030504040204" pitchFamily="34" charset="-128"/>
              <a:ea typeface="Microsoft JhengHei Light" panose="020B0304030504040204" pitchFamily="34" charset="-128"/>
              <a:cs typeface="Microsoft JhengHei Light" panose="020B0304030504040204" pitchFamily="34" charset="-128"/>
            </a:endParaRPr>
          </a:p>
          <a:p>
            <a:pPr algn="l"/>
            <a:r>
              <a:rPr lang="en-US" sz="1800" dirty="0" smtClean="0"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rPr>
              <a:t>@</a:t>
            </a:r>
            <a:r>
              <a:rPr lang="en-US" sz="1800" dirty="0" err="1" smtClean="0"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rPr>
              <a:t>jh_randall</a:t>
            </a:r>
            <a:endParaRPr lang="en-US" sz="1800" dirty="0">
              <a:latin typeface="Microsoft JhengHei Light" panose="020B0304030504040204" pitchFamily="34" charset="-128"/>
              <a:ea typeface="Microsoft JhengHei Light" panose="020B0304030504040204" pitchFamily="34" charset="-128"/>
              <a:cs typeface="Microsoft JhengHei Light" panose="020B03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631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127"/>
            <a:ext cx="8229600" cy="83127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000" dirty="0" smtClean="0"/>
              <a:t>cpu impacting settings</a:t>
            </a:r>
            <a:endParaRPr lang="en-US" sz="4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27890" y="1672358"/>
            <a:ext cx="4160983" cy="2502474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5"/>
                </a:solidFill>
              </a:rPr>
              <a:t>max degree of parallelism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smtClean="0">
                <a:solidFill>
                  <a:schemeClr val="accent5"/>
                </a:solidFill>
              </a:rPr>
              <a:t>   ¼ to ½ of </a:t>
            </a:r>
            <a:r>
              <a:rPr lang="en-US" sz="1800" dirty="0" smtClean="0">
                <a:solidFill>
                  <a:schemeClr val="accent5"/>
                </a:solidFill>
              </a:rPr>
              <a:t>available cores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dirty="0" smtClean="0">
                <a:solidFill>
                  <a:schemeClr val="accent5"/>
                </a:solidFill>
              </a:rPr>
              <a:t>cost threshold for parallelism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smtClean="0">
                <a:solidFill>
                  <a:schemeClr val="accent5"/>
                </a:solidFill>
              </a:rPr>
              <a:t>   change </a:t>
            </a:r>
            <a:r>
              <a:rPr lang="en-US" sz="1800" dirty="0">
                <a:solidFill>
                  <a:schemeClr val="accent5"/>
                </a:solidFill>
              </a:rPr>
              <a:t>from default setting</a:t>
            </a:r>
            <a:endParaRPr lang="en-US" sz="1800" dirty="0" smtClean="0">
              <a:solidFill>
                <a:schemeClr val="accent5"/>
              </a:solidFill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dirty="0" smtClean="0">
                <a:solidFill>
                  <a:schemeClr val="accent5"/>
                </a:solidFill>
              </a:rPr>
              <a:t>affinity I/O mask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accent5"/>
                </a:solidFill>
              </a:rPr>
              <a:t>   normally left at default (ALL)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947" y="1044912"/>
            <a:ext cx="4028516" cy="361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04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sql server &amp; memory</a:t>
            </a:r>
            <a:endParaRPr lang="en-US" sz="4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19017" y="2235200"/>
            <a:ext cx="7158182" cy="2429163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dirty="0" smtClean="0">
                <a:solidFill>
                  <a:schemeClr val="accent5"/>
                </a:solidFill>
              </a:rPr>
              <a:t>IMO the single most important hardware resource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dirty="0" smtClean="0">
                <a:solidFill>
                  <a:schemeClr val="accent5"/>
                </a:solidFill>
              </a:rPr>
              <a:t>SQL Server </a:t>
            </a:r>
            <a:r>
              <a:rPr lang="en-US" i="1" dirty="0" smtClean="0">
                <a:solidFill>
                  <a:schemeClr val="accent5"/>
                </a:solidFill>
              </a:rPr>
              <a:t>only </a:t>
            </a:r>
            <a:r>
              <a:rPr lang="en-US" dirty="0" smtClean="0">
                <a:solidFill>
                  <a:schemeClr val="accent5"/>
                </a:solidFill>
              </a:rPr>
              <a:t>works with data in memory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dirty="0" smtClean="0">
                <a:solidFill>
                  <a:schemeClr val="accent5"/>
                </a:solidFill>
              </a:rPr>
              <a:t>SQL Server has its own memory manager</a:t>
            </a:r>
          </a:p>
          <a:p>
            <a:pPr marL="0" indent="0">
              <a:spcBef>
                <a:spcPts val="2400"/>
              </a:spcBef>
              <a:buNone/>
            </a:pPr>
            <a:r>
              <a:rPr lang="en-US" dirty="0" smtClean="0">
                <a:solidFill>
                  <a:schemeClr val="accent5"/>
                </a:solidFill>
              </a:rPr>
              <a:t>Acquires memory as needed then holds 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385" y="952499"/>
            <a:ext cx="2270698" cy="12715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98473" y="4707507"/>
            <a:ext cx="35098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accent3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*http</a:t>
            </a:r>
            <a:r>
              <a:rPr lang="en-US" sz="1000" dirty="0">
                <a:solidFill>
                  <a:schemeClr val="accent3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://www.gizmag.com/memory-storage-theory/21900/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08083" y="995644"/>
            <a:ext cx="254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accent3"/>
                </a:solidFill>
              </a:rPr>
              <a:t>*</a:t>
            </a:r>
            <a:endParaRPr lang="en-US" sz="12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71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memory architecture</a:t>
            </a:r>
            <a:endParaRPr lang="en-US" sz="4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731" y="952500"/>
            <a:ext cx="2664449" cy="393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5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memory </a:t>
            </a:r>
            <a:r>
              <a:rPr lang="en-US" sz="4000" dirty="0" smtClean="0"/>
              <a:t>impacting </a:t>
            </a:r>
            <a:r>
              <a:rPr lang="en-US" sz="4000" dirty="0"/>
              <a:t>settings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27890" y="1339854"/>
            <a:ext cx="4438074" cy="3057236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5"/>
                </a:solidFill>
              </a:rPr>
              <a:t>max server memory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accent5"/>
                </a:solidFill>
              </a:rPr>
              <a:t>  </a:t>
            </a:r>
            <a:r>
              <a:rPr lang="en-US" sz="1800" dirty="0" smtClean="0">
                <a:solidFill>
                  <a:schemeClr val="accent5"/>
                </a:solidFill>
              </a:rPr>
              <a:t>ALWAYS change from default setting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dirty="0" smtClean="0">
                <a:solidFill>
                  <a:schemeClr val="accent5"/>
                </a:solidFill>
              </a:rPr>
              <a:t>min server memory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accent5"/>
                </a:solidFill>
              </a:rPr>
              <a:t>   multi-instance &amp; failover clusters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dirty="0" smtClean="0">
                <a:solidFill>
                  <a:schemeClr val="accent5"/>
                </a:solidFill>
              </a:rPr>
              <a:t>optimize for ad hoc workloads</a:t>
            </a:r>
            <a:br>
              <a:rPr lang="en-US" dirty="0" smtClean="0">
                <a:solidFill>
                  <a:schemeClr val="accent5"/>
                </a:solidFill>
              </a:rPr>
            </a:br>
            <a:r>
              <a:rPr lang="en-US" sz="1800" dirty="0" smtClean="0">
                <a:solidFill>
                  <a:schemeClr val="accent5"/>
                </a:solidFill>
              </a:rPr>
              <a:t>    always enable</a:t>
            </a:r>
            <a:endParaRPr lang="en-US" dirty="0" smtClean="0">
              <a:solidFill>
                <a:schemeClr val="accent5"/>
              </a:solidFill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dirty="0" smtClean="0">
                <a:solidFill>
                  <a:schemeClr val="accent5"/>
                </a:solidFill>
              </a:rPr>
              <a:t>lock pages in memory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 smtClean="0">
                <a:solidFill>
                  <a:schemeClr val="accent5"/>
                </a:solidFill>
              </a:rPr>
              <a:t>   set in Local Group Policy Editor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068" y="1155698"/>
            <a:ext cx="3888656" cy="350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92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memory configuration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727195"/>
            <a:ext cx="7772400" cy="2964873"/>
          </a:xfrm>
        </p:spPr>
        <p:txBody>
          <a:bodyPr>
            <a:noAutofit/>
          </a:bodyPr>
          <a:lstStyle/>
          <a:p>
            <a:pPr marL="0" lvl="1" indent="0">
              <a:spcBef>
                <a:spcPts val="1200"/>
              </a:spcBef>
              <a:buNone/>
            </a:pPr>
            <a:r>
              <a:rPr lang="en-US" sz="2400" dirty="0" smtClean="0">
                <a:solidFill>
                  <a:schemeClr val="accent5"/>
                </a:solidFill>
              </a:rPr>
              <a:t>Total Physical Memory Available</a:t>
            </a:r>
          </a:p>
          <a:p>
            <a:pPr marL="0" lvl="1" indent="0">
              <a:spcBef>
                <a:spcPts val="1200"/>
              </a:spcBef>
              <a:buNone/>
            </a:pPr>
            <a:r>
              <a:rPr lang="en-US" sz="2400" dirty="0" smtClean="0">
                <a:solidFill>
                  <a:schemeClr val="accent5"/>
                </a:solidFill>
              </a:rPr>
              <a:t>What SQL Server components are installed &amp; running </a:t>
            </a:r>
            <a:br>
              <a:rPr lang="en-US" sz="2400" dirty="0" smtClean="0">
                <a:solidFill>
                  <a:schemeClr val="accent5"/>
                </a:solidFill>
              </a:rPr>
            </a:br>
            <a:r>
              <a:rPr lang="en-US" sz="2400" dirty="0" smtClean="0">
                <a:solidFill>
                  <a:schemeClr val="accent5"/>
                </a:solidFill>
              </a:rPr>
              <a:t>(SSRS, SSIS, Full Text Search, etc.)</a:t>
            </a:r>
          </a:p>
          <a:p>
            <a:pPr marL="0" lvl="1" indent="0">
              <a:spcBef>
                <a:spcPts val="1200"/>
              </a:spcBef>
              <a:buNone/>
            </a:pPr>
            <a:r>
              <a:rPr lang="en-US" sz="2400" dirty="0" smtClean="0">
                <a:solidFill>
                  <a:schemeClr val="accent5"/>
                </a:solidFill>
              </a:rPr>
              <a:t>SQL Server version &amp; edition differences</a:t>
            </a:r>
          </a:p>
          <a:p>
            <a:pPr marL="0" lvl="1" indent="0">
              <a:spcBef>
                <a:spcPts val="1200"/>
              </a:spcBef>
              <a:buNone/>
            </a:pPr>
            <a:r>
              <a:rPr lang="en-US" sz="2400" dirty="0" smtClean="0">
                <a:solidFill>
                  <a:schemeClr val="accent5"/>
                </a:solidFill>
              </a:rPr>
              <a:t>SQL Server Failover Cluster or multiple instances?</a:t>
            </a:r>
          </a:p>
          <a:p>
            <a:pPr marL="0" lvl="1" indent="0">
              <a:spcBef>
                <a:spcPts val="1200"/>
              </a:spcBef>
              <a:buNone/>
            </a:pPr>
            <a:r>
              <a:rPr lang="en-US" sz="2400" dirty="0">
                <a:solidFill>
                  <a:schemeClr val="accent5"/>
                </a:solidFill>
              </a:rPr>
              <a:t>Other applications</a:t>
            </a:r>
          </a:p>
          <a:p>
            <a:pPr marL="0" lvl="1" indent="0">
              <a:spcBef>
                <a:spcPts val="1200"/>
              </a:spcBef>
              <a:buNone/>
            </a:pP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1103731" y="924329"/>
            <a:ext cx="6931891" cy="4572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400" kern="1200">
                <a:solidFill>
                  <a:schemeClr val="accent1">
                    <a:lumMod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600" kern="1200">
                <a:solidFill>
                  <a:schemeClr val="accent1">
                    <a:lumMod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accent1">
                    <a:lumMod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600" kern="1200">
                <a:solidFill>
                  <a:schemeClr val="accent1">
                    <a:lumMod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accent1">
                    <a:lumMod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 smtClean="0">
                <a:solidFill>
                  <a:schemeClr val="accent5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rPr>
              <a:t>Max Server Memory Considerations</a:t>
            </a:r>
            <a:endParaRPr lang="en-US" sz="3200" dirty="0">
              <a:solidFill>
                <a:schemeClr val="accent5"/>
              </a:solidFill>
              <a:latin typeface="Microsoft JhengHei Light" panose="020B0304030504040204" pitchFamily="34" charset="-128"/>
              <a:ea typeface="Microsoft JhengHei Light" panose="020B0304030504040204" pitchFamily="34" charset="-128"/>
              <a:cs typeface="Microsoft JhengHei Light" panose="020B03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054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76" y="0"/>
            <a:ext cx="8567928" cy="952500"/>
          </a:xfrm>
        </p:spPr>
        <p:txBody>
          <a:bodyPr/>
          <a:lstStyle/>
          <a:p>
            <a:r>
              <a:rPr lang="en-US" sz="4000" smtClean="0"/>
              <a:t>calculate max server memory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52501"/>
            <a:ext cx="7306056" cy="3445763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chemeClr val="accent5"/>
                </a:solidFill>
              </a:rPr>
              <a:t>Non-clustered, single instance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>
                <a:solidFill>
                  <a:schemeClr val="accent5"/>
                </a:solidFill>
              </a:rPr>
              <a:t>Basic: reserve 2 GB for OS + memory requirements non-SQL </a:t>
            </a:r>
            <a:r>
              <a:rPr lang="en-US">
                <a:solidFill>
                  <a:schemeClr val="accent5"/>
                </a:solidFill>
              </a:rPr>
              <a:t>Server </a:t>
            </a:r>
            <a:r>
              <a:rPr lang="en-US" smtClean="0">
                <a:solidFill>
                  <a:schemeClr val="accent5"/>
                </a:solidFill>
              </a:rPr>
              <a:t>apps</a:t>
            </a:r>
          </a:p>
          <a:p>
            <a:pPr marL="0" lvl="1" indent="0">
              <a:spcBef>
                <a:spcPts val="0"/>
              </a:spcBef>
              <a:buNone/>
            </a:pPr>
            <a:endParaRPr lang="en-US">
              <a:solidFill>
                <a:schemeClr val="accent5"/>
              </a:solidFill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en-US">
                <a:solidFill>
                  <a:schemeClr val="accent5"/>
                </a:solidFill>
              </a:rPr>
              <a:t>Alternative (J. Kehayias): reserve at least 1 GB (usually 2 GB) for OS</a:t>
            </a:r>
            <a:br>
              <a:rPr lang="en-US">
                <a:solidFill>
                  <a:schemeClr val="accent5"/>
                </a:solidFill>
              </a:rPr>
            </a:br>
            <a:r>
              <a:rPr lang="en-US">
                <a:solidFill>
                  <a:schemeClr val="accent5"/>
                </a:solidFill>
              </a:rPr>
              <a:t>		+ 1 GB for every additional 4 GB of RAM up to 16 GB</a:t>
            </a:r>
            <a:br>
              <a:rPr lang="en-US">
                <a:solidFill>
                  <a:schemeClr val="accent5"/>
                </a:solidFill>
              </a:rPr>
            </a:br>
            <a:r>
              <a:rPr lang="en-US">
                <a:solidFill>
                  <a:schemeClr val="accent5"/>
                </a:solidFill>
              </a:rPr>
              <a:t>		+ 1 GB for every additional 8 GB of RAM over </a:t>
            </a:r>
            <a:r>
              <a:rPr lang="en-US">
                <a:solidFill>
                  <a:schemeClr val="accent5"/>
                </a:solidFill>
              </a:rPr>
              <a:t>16 </a:t>
            </a:r>
            <a:r>
              <a:rPr lang="en-US" smtClean="0">
                <a:solidFill>
                  <a:schemeClr val="accent5"/>
                </a:solidFill>
              </a:rPr>
              <a:t>GB</a:t>
            </a:r>
          </a:p>
          <a:p>
            <a:pPr marL="0" lvl="1" indent="0">
              <a:spcBef>
                <a:spcPts val="0"/>
              </a:spcBef>
              <a:buNone/>
            </a:pPr>
            <a:endParaRPr lang="en-US">
              <a:solidFill>
                <a:schemeClr val="accent5"/>
              </a:solidFill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en-US">
                <a:solidFill>
                  <a:schemeClr val="accent5"/>
                </a:solidFill>
              </a:rPr>
              <a:t>Examples: Physical RAM =   8 GB, max server memory = 5 GB</a:t>
            </a:r>
            <a:br>
              <a:rPr lang="en-US">
                <a:solidFill>
                  <a:schemeClr val="accent5"/>
                </a:solidFill>
              </a:rPr>
            </a:br>
            <a:r>
              <a:rPr lang="en-US">
                <a:solidFill>
                  <a:schemeClr val="accent5"/>
                </a:solidFill>
              </a:rPr>
              <a:t>                Physical RAM = 24 GB, max server memory = </a:t>
            </a:r>
            <a:r>
              <a:rPr lang="en-US">
                <a:solidFill>
                  <a:schemeClr val="accent5"/>
                </a:solidFill>
              </a:rPr>
              <a:t>18 </a:t>
            </a:r>
            <a:r>
              <a:rPr lang="en-US" smtClean="0">
                <a:solidFill>
                  <a:schemeClr val="accent5"/>
                </a:solidFill>
              </a:rPr>
              <a:t>GB</a:t>
            </a:r>
          </a:p>
          <a:p>
            <a:pPr marL="0" lvl="1" indent="0">
              <a:spcBef>
                <a:spcPts val="0"/>
              </a:spcBef>
              <a:buNone/>
            </a:pPr>
            <a:endParaRPr lang="en-US">
              <a:solidFill>
                <a:schemeClr val="accent5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>
                <a:solidFill>
                  <a:schemeClr val="accent5"/>
                </a:solidFill>
              </a:rPr>
              <a:t>Clustered instances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>
                <a:solidFill>
                  <a:schemeClr val="accent5"/>
                </a:solidFill>
              </a:rPr>
              <a:t>Same numbers as above divided by the number of nodes in the cluster</a:t>
            </a:r>
          </a:p>
          <a:p>
            <a:pPr marL="0" lvl="1" indent="0">
              <a:spcBef>
                <a:spcPts val="1200"/>
              </a:spcBef>
              <a:buNone/>
            </a:pPr>
            <a:endParaRPr lang="en-US" sz="24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70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solidFill>
                  <a:schemeClr val="accent3"/>
                </a:solidFill>
              </a:rPr>
              <a:t>SQL Server Trace Flags</a:t>
            </a:r>
            <a:endParaRPr lang="en-US" sz="4000" dirty="0">
              <a:solidFill>
                <a:schemeClr val="accent3"/>
              </a:solidFill>
            </a:endParaRP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591127" y="1004676"/>
            <a:ext cx="7961746" cy="49399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400" kern="1200">
                <a:solidFill>
                  <a:schemeClr val="accent1">
                    <a:lumMod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600" kern="1200">
                <a:solidFill>
                  <a:schemeClr val="accent1">
                    <a:lumMod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accent1">
                    <a:lumMod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600" kern="1200">
                <a:solidFill>
                  <a:schemeClr val="accent1">
                    <a:lumMod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accent1">
                    <a:lumMod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 smtClean="0">
                <a:solidFill>
                  <a:schemeClr val="accent5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rPr>
              <a:t>Include in SQL Server Startup Parameters</a:t>
            </a:r>
            <a:endParaRPr lang="en-US" sz="2800" dirty="0">
              <a:solidFill>
                <a:schemeClr val="accent5"/>
              </a:solidFill>
              <a:latin typeface="Microsoft JhengHei Light" panose="020B0304030504040204" pitchFamily="34" charset="-128"/>
              <a:ea typeface="Microsoft JhengHei Light" panose="020B0304030504040204" pitchFamily="34" charset="-128"/>
              <a:cs typeface="Microsoft JhengHei Light" panose="020B0304030504040204" pitchFamily="34" charset="-128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26656" y="2044848"/>
            <a:ext cx="3883893" cy="1963734"/>
          </a:xfrm>
        </p:spPr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dirty="0" smtClean="0">
                <a:solidFill>
                  <a:schemeClr val="accent5"/>
                </a:solidFill>
              </a:rPr>
              <a:t>3226: suppress successful </a:t>
            </a:r>
            <a:br>
              <a:rPr lang="en-US" dirty="0" smtClean="0">
                <a:solidFill>
                  <a:schemeClr val="accent5"/>
                </a:solidFill>
              </a:rPr>
            </a:br>
            <a:r>
              <a:rPr lang="en-US" dirty="0" smtClean="0">
                <a:solidFill>
                  <a:schemeClr val="accent5"/>
                </a:solidFill>
              </a:rPr>
              <a:t>         </a:t>
            </a:r>
            <a:r>
              <a:rPr lang="en-US" dirty="0" err="1" smtClean="0">
                <a:solidFill>
                  <a:schemeClr val="accent5"/>
                </a:solidFill>
              </a:rPr>
              <a:t>db</a:t>
            </a:r>
            <a:r>
              <a:rPr lang="en-US" dirty="0" smtClean="0">
                <a:solidFill>
                  <a:schemeClr val="accent5"/>
                </a:solidFill>
              </a:rPr>
              <a:t> backup </a:t>
            </a:r>
            <a:r>
              <a:rPr lang="en-US" dirty="0" err="1" smtClean="0">
                <a:solidFill>
                  <a:schemeClr val="accent5"/>
                </a:solidFill>
              </a:rPr>
              <a:t>msgs</a:t>
            </a:r>
            <a:endParaRPr lang="en-US" dirty="0" smtClean="0">
              <a:solidFill>
                <a:schemeClr val="accent5"/>
              </a:solidFill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en-US" dirty="0" smtClean="0">
                <a:solidFill>
                  <a:schemeClr val="accent5"/>
                </a:solidFill>
              </a:rPr>
              <a:t>1118: reduce tempdb </a:t>
            </a:r>
            <a:br>
              <a:rPr lang="en-US" dirty="0" smtClean="0">
                <a:solidFill>
                  <a:schemeClr val="accent5"/>
                </a:solidFill>
              </a:rPr>
            </a:br>
            <a:r>
              <a:rPr lang="en-US" dirty="0" smtClean="0">
                <a:solidFill>
                  <a:schemeClr val="accent5"/>
                </a:solidFill>
              </a:rPr>
              <a:t>        allocation contention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98673"/>
            <a:ext cx="3458274" cy="349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5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3964" y="0"/>
            <a:ext cx="3694545" cy="952500"/>
          </a:xfrm>
        </p:spPr>
        <p:txBody>
          <a:bodyPr/>
          <a:lstStyle/>
          <a:p>
            <a:r>
              <a:rPr lang="en-US" sz="4000" dirty="0" smtClean="0"/>
              <a:t>tempdb</a:t>
            </a:r>
            <a:endParaRPr lang="en-US" sz="4000" dirty="0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2013882" y="917556"/>
            <a:ext cx="5134707" cy="6074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400" kern="1200">
                <a:solidFill>
                  <a:schemeClr val="accent1">
                    <a:lumMod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600" kern="1200">
                <a:solidFill>
                  <a:schemeClr val="accent1">
                    <a:lumMod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accent1">
                    <a:lumMod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600" kern="1200">
                <a:solidFill>
                  <a:schemeClr val="accent1">
                    <a:lumMod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accent1">
                    <a:lumMod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 smtClean="0">
                <a:solidFill>
                  <a:schemeClr val="accent5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rPr>
              <a:t>SQL Server's junk drawer</a:t>
            </a:r>
            <a:endParaRPr lang="en-US" sz="3200" dirty="0">
              <a:solidFill>
                <a:schemeClr val="accent5"/>
              </a:solidFill>
              <a:latin typeface="Microsoft JhengHei Light" panose="020B0304030504040204" pitchFamily="34" charset="-128"/>
              <a:ea typeface="Microsoft JhengHei Light" panose="020B0304030504040204" pitchFamily="34" charset="-128"/>
              <a:cs typeface="Microsoft JhengHei Light" panose="020B030403050404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615" y="1560223"/>
            <a:ext cx="4951240" cy="33206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23493" y="4889647"/>
            <a:ext cx="39213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3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http://www.thedeppeffect.com/467/abc-wednesday-the-letter-j/</a:t>
            </a:r>
          </a:p>
        </p:txBody>
      </p:sp>
    </p:spTree>
    <p:extLst>
      <p:ext uri="{BB962C8B-B14F-4D97-AF65-F5344CB8AC3E}">
        <p14:creationId xmlns:p14="http://schemas.microsoft.com/office/powerpoint/2010/main" val="16407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6340" y="0"/>
            <a:ext cx="6348488" cy="952500"/>
          </a:xfrm>
        </p:spPr>
        <p:txBody>
          <a:bodyPr/>
          <a:lstStyle/>
          <a:p>
            <a:r>
              <a:rPr lang="en-US" sz="4000" dirty="0" smtClean="0"/>
              <a:t>what goes in tempdb?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937491" y="1132746"/>
            <a:ext cx="7028340" cy="224411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5"/>
                </a:solidFill>
              </a:rPr>
              <a:t>User created objects from </a:t>
            </a:r>
            <a:r>
              <a:rPr lang="en-US" i="1" dirty="0" smtClean="0">
                <a:solidFill>
                  <a:schemeClr val="accent5"/>
                </a:solidFill>
              </a:rPr>
              <a:t>all</a:t>
            </a:r>
            <a:r>
              <a:rPr lang="en-US" dirty="0" smtClean="0">
                <a:solidFill>
                  <a:schemeClr val="accent5"/>
                </a:solidFill>
              </a:rPr>
              <a:t> user databases</a:t>
            </a:r>
            <a:br>
              <a:rPr lang="en-US" dirty="0" smtClean="0">
                <a:solidFill>
                  <a:schemeClr val="accent5"/>
                </a:solidFill>
              </a:rPr>
            </a:br>
            <a:r>
              <a:rPr lang="en-US" sz="1800" dirty="0" smtClean="0">
                <a:solidFill>
                  <a:schemeClr val="accent5"/>
                </a:solidFill>
              </a:rPr>
              <a:t>     mostly temp tables and table variables</a:t>
            </a:r>
          </a:p>
          <a:p>
            <a:pPr marL="0" indent="0">
              <a:spcBef>
                <a:spcPts val="3000"/>
              </a:spcBef>
              <a:buNone/>
            </a:pPr>
            <a:r>
              <a:rPr lang="en-US" dirty="0" smtClean="0">
                <a:solidFill>
                  <a:schemeClr val="accent5"/>
                </a:solidFill>
              </a:rPr>
              <a:t>Internal temporary objects</a:t>
            </a:r>
            <a:br>
              <a:rPr lang="en-US" dirty="0" smtClean="0">
                <a:solidFill>
                  <a:schemeClr val="accent5"/>
                </a:solidFill>
              </a:rPr>
            </a:br>
            <a:r>
              <a:rPr lang="en-US" sz="1800" dirty="0" smtClean="0">
                <a:solidFill>
                  <a:schemeClr val="accent5"/>
                </a:solidFill>
              </a:rPr>
              <a:t>     work space for queries</a:t>
            </a:r>
            <a:br>
              <a:rPr lang="en-US" sz="1800" dirty="0" smtClean="0">
                <a:solidFill>
                  <a:schemeClr val="accent5"/>
                </a:solidFill>
              </a:rPr>
            </a:br>
            <a:r>
              <a:rPr lang="en-US" sz="1800" dirty="0" smtClean="0">
                <a:solidFill>
                  <a:schemeClr val="accent5"/>
                </a:solidFill>
              </a:rPr>
              <a:t>     intermediate </a:t>
            </a:r>
            <a:r>
              <a:rPr lang="en-US" sz="1800" dirty="0">
                <a:solidFill>
                  <a:schemeClr val="accent5"/>
                </a:solidFill>
              </a:rPr>
              <a:t>result </a:t>
            </a:r>
            <a:r>
              <a:rPr lang="en-US" sz="1800" dirty="0" smtClean="0">
                <a:solidFill>
                  <a:schemeClr val="accent5"/>
                </a:solidFill>
              </a:rPr>
              <a:t>sets, worktables, sorts</a:t>
            </a:r>
            <a:br>
              <a:rPr lang="en-US" sz="1800" dirty="0" smtClean="0">
                <a:solidFill>
                  <a:schemeClr val="accent5"/>
                </a:solidFill>
              </a:rPr>
            </a:br>
            <a:r>
              <a:rPr lang="en-US" sz="1800" dirty="0" smtClean="0">
                <a:solidFill>
                  <a:schemeClr val="accent5"/>
                </a:solidFill>
              </a:rPr>
              <a:t>     index rebuild and other operations when "sort in tempdb" is on</a:t>
            </a:r>
            <a:endParaRPr lang="en-US" sz="1800" dirty="0">
              <a:solidFill>
                <a:schemeClr val="accent5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7491" y="3534512"/>
            <a:ext cx="790757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accent5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References: Working with tempdb in SQL Server 2005</a:t>
            </a:r>
          </a:p>
          <a:p>
            <a:pPr marL="274320"/>
            <a:r>
              <a:rPr lang="en-US" sz="1400" dirty="0" smtClean="0">
                <a:solidFill>
                  <a:schemeClr val="accent3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  <a:hlinkClick r:id="rId3"/>
              </a:rPr>
              <a:t>https</a:t>
            </a:r>
            <a:r>
              <a:rPr lang="en-US" sz="1400" dirty="0">
                <a:solidFill>
                  <a:schemeClr val="accent3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  <a:hlinkClick r:id="rId3"/>
              </a:rPr>
              <a:t>://</a:t>
            </a:r>
            <a:r>
              <a:rPr lang="en-US" sz="1400" dirty="0" smtClean="0">
                <a:solidFill>
                  <a:schemeClr val="accent3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  <a:hlinkClick r:id="rId3"/>
              </a:rPr>
              <a:t>technet.microsoft.com/library/Cc966545#EGAA</a:t>
            </a:r>
            <a:r>
              <a:rPr lang="en-US" sz="1400" dirty="0" smtClean="0">
                <a:solidFill>
                  <a:schemeClr val="accent3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 </a:t>
            </a:r>
          </a:p>
          <a:p>
            <a:pPr>
              <a:spcBef>
                <a:spcPts val="1200"/>
              </a:spcBef>
            </a:pPr>
            <a:r>
              <a:rPr lang="en-US" sz="1600" dirty="0" smtClean="0">
                <a:solidFill>
                  <a:schemeClr val="accent5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Understanding TempDB, table variables v. temp tables and Improving throughput…</a:t>
            </a:r>
          </a:p>
          <a:p>
            <a:pPr marL="274320"/>
            <a:r>
              <a:rPr lang="en-US" sz="1400" dirty="0">
                <a:solidFill>
                  <a:schemeClr val="accent5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  <a:hlinkClick r:id="rId4"/>
              </a:rPr>
              <a:t>http://</a:t>
            </a:r>
            <a:r>
              <a:rPr lang="en-US" sz="1400" dirty="0" smtClean="0">
                <a:solidFill>
                  <a:schemeClr val="accent5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  <a:hlinkClick r:id="rId4"/>
              </a:rPr>
              <a:t>bit.ly/1CSL6CH</a:t>
            </a:r>
            <a:r>
              <a:rPr lang="en-US" sz="1400" dirty="0" smtClean="0">
                <a:solidFill>
                  <a:schemeClr val="accent5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 </a:t>
            </a:r>
            <a:endParaRPr lang="en-US" sz="1400" dirty="0">
              <a:solidFill>
                <a:schemeClr val="accent5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615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3"/>
                </a:solidFill>
              </a:rPr>
              <a:t>Tempdb Contention</a:t>
            </a: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917852" y="933738"/>
            <a:ext cx="5667582" cy="49399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400" kern="1200">
                <a:solidFill>
                  <a:schemeClr val="accent1">
                    <a:lumMod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600" kern="1200">
                <a:solidFill>
                  <a:schemeClr val="accent1">
                    <a:lumMod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accent1">
                    <a:lumMod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600" kern="1200">
                <a:solidFill>
                  <a:schemeClr val="accent1">
                    <a:lumMod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accent1">
                    <a:lumMod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accent5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rPr>
              <a:t>Potential</a:t>
            </a:r>
            <a:r>
              <a:rPr lang="en-US" dirty="0">
                <a:solidFill>
                  <a:schemeClr val="accent5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rPr>
              <a:t> </a:t>
            </a:r>
            <a:r>
              <a:rPr lang="en-US" dirty="0" smtClean="0">
                <a:solidFill>
                  <a:schemeClr val="accent5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rPr>
              <a:t>Major Performance Bottleneck</a:t>
            </a:r>
            <a:endParaRPr lang="en-US" dirty="0">
              <a:solidFill>
                <a:schemeClr val="accent5"/>
              </a:solidFill>
              <a:latin typeface="Microsoft JhengHei Light" panose="020B0304030504040204" pitchFamily="34" charset="-128"/>
              <a:ea typeface="Microsoft JhengHei Light" panose="020B0304030504040204" pitchFamily="34" charset="-128"/>
              <a:cs typeface="Microsoft JhengHei Light" panose="020B0304030504040204" pitchFamily="34" charset="-128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909780" y="2238279"/>
            <a:ext cx="6613525" cy="2305479"/>
          </a:xfrm>
        </p:spPr>
        <p:txBody>
          <a:bodyPr>
            <a:normAutofit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dirty="0" smtClean="0">
                <a:solidFill>
                  <a:schemeClr val="accent5"/>
                </a:solidFill>
              </a:rPr>
              <a:t>Action Items:</a:t>
            </a:r>
          </a:p>
          <a:p>
            <a:pPr marL="274320" indent="0">
              <a:spcBef>
                <a:spcPts val="1200"/>
              </a:spcBef>
              <a:buNone/>
            </a:pPr>
            <a:r>
              <a:rPr lang="en-US" dirty="0" smtClean="0">
                <a:solidFill>
                  <a:schemeClr val="accent5"/>
                </a:solidFill>
              </a:rPr>
              <a:t>Isolate files from all other user databases</a:t>
            </a:r>
          </a:p>
          <a:p>
            <a:pPr marL="274320" indent="0">
              <a:spcBef>
                <a:spcPts val="1200"/>
              </a:spcBef>
              <a:buNone/>
            </a:pPr>
            <a:r>
              <a:rPr lang="en-US" dirty="0" smtClean="0">
                <a:solidFill>
                  <a:schemeClr val="accent5"/>
                </a:solidFill>
              </a:rPr>
              <a:t>Manage I/O Contention</a:t>
            </a:r>
          </a:p>
          <a:p>
            <a:pPr marL="274320" indent="0">
              <a:spcBef>
                <a:spcPts val="1200"/>
              </a:spcBef>
              <a:buNone/>
            </a:pPr>
            <a:r>
              <a:rPr lang="en-US" dirty="0" smtClean="0">
                <a:solidFill>
                  <a:schemeClr val="accent5"/>
                </a:solidFill>
              </a:rPr>
              <a:t>Right Size, set Autogrow to MB not %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23198" y="1433154"/>
            <a:ext cx="6620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Shared </a:t>
            </a:r>
            <a:r>
              <a:rPr lang="en-US" sz="2400" smtClean="0">
                <a:solidFill>
                  <a:schemeClr val="accent5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Resource: </a:t>
            </a:r>
            <a:r>
              <a:rPr lang="en-US" sz="2400" dirty="0">
                <a:solidFill>
                  <a:schemeClr val="accent5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1 per SQL Server instance</a:t>
            </a:r>
            <a:r>
              <a:rPr lang="en-US" sz="2400" dirty="0" smtClean="0">
                <a:solidFill>
                  <a:schemeClr val="accent5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!</a:t>
            </a:r>
            <a:endParaRPr lang="en-US" sz="2400" dirty="0">
              <a:solidFill>
                <a:schemeClr val="accent5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9757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015" y="1538079"/>
            <a:ext cx="7027480" cy="2849194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dirty="0" smtClean="0">
                <a:solidFill>
                  <a:schemeClr val="accent5"/>
                </a:solidFill>
              </a:rPr>
              <a:t>Power Management</a:t>
            </a:r>
            <a:endParaRPr lang="en-US" i="1" dirty="0">
              <a:solidFill>
                <a:schemeClr val="accent5"/>
              </a:solidFill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en-US" dirty="0" smtClean="0">
                <a:solidFill>
                  <a:schemeClr val="accent5"/>
                </a:solidFill>
              </a:rPr>
              <a:t>Compute Resources &amp; Performance 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dirty="0" smtClean="0">
                <a:solidFill>
                  <a:schemeClr val="accent5"/>
                </a:solidFill>
              </a:rPr>
              <a:t>TempDB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mtClean="0">
                <a:solidFill>
                  <a:schemeClr val="accent5"/>
                </a:solidFill>
              </a:rPr>
              <a:t>Virtualization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72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565" y="0"/>
            <a:ext cx="8580580" cy="952500"/>
          </a:xfrm>
        </p:spPr>
        <p:txBody>
          <a:bodyPr/>
          <a:lstStyle/>
          <a:p>
            <a:r>
              <a:rPr lang="en-US" sz="4000" dirty="0" smtClean="0">
                <a:solidFill>
                  <a:schemeClr val="accent3"/>
                </a:solidFill>
              </a:rPr>
              <a:t>virtualization considerations</a:t>
            </a:r>
            <a:endParaRPr lang="en-US" sz="4000" dirty="0">
              <a:solidFill>
                <a:schemeClr val="accent3"/>
              </a:solidFill>
            </a:endParaRP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1085626" y="952500"/>
            <a:ext cx="6829603" cy="49399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400" kern="1200">
                <a:solidFill>
                  <a:schemeClr val="accent1">
                    <a:lumMod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600" kern="1200">
                <a:solidFill>
                  <a:schemeClr val="accent1">
                    <a:lumMod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accent1">
                    <a:lumMod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600" kern="1200">
                <a:solidFill>
                  <a:schemeClr val="accent1">
                    <a:lumMod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accent1">
                    <a:lumMod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 smtClean="0">
                <a:solidFill>
                  <a:schemeClr val="accent5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rPr>
              <a:t>Key: Properly Distributed Workload </a:t>
            </a:r>
            <a:endParaRPr lang="en-US" sz="3200" dirty="0">
              <a:solidFill>
                <a:schemeClr val="accent5"/>
              </a:solidFill>
              <a:latin typeface="Microsoft JhengHei Light" panose="020B0304030504040204" pitchFamily="34" charset="-128"/>
              <a:ea typeface="Microsoft JhengHei Light" panose="020B0304030504040204" pitchFamily="34" charset="-128"/>
              <a:cs typeface="Microsoft JhengHei Light" panose="020B0304030504040204" pitchFamily="34" charset="-128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909780" y="2093072"/>
            <a:ext cx="6871412" cy="2048105"/>
          </a:xfrm>
        </p:spPr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dirty="0" smtClean="0">
                <a:solidFill>
                  <a:schemeClr val="accent5"/>
                </a:solidFill>
              </a:rPr>
              <a:t>Do not share resources with other applications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dirty="0">
                <a:solidFill>
                  <a:schemeClr val="accent5"/>
                </a:solidFill>
              </a:rPr>
              <a:t>Separate SQL Server disks from other workloads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dirty="0" smtClean="0">
                <a:solidFill>
                  <a:schemeClr val="accent5"/>
                </a:solidFill>
              </a:rPr>
              <a:t>Benchmark SQL Server Workload</a:t>
            </a:r>
          </a:p>
        </p:txBody>
      </p:sp>
    </p:spTree>
    <p:extLst>
      <p:ext uri="{BB962C8B-B14F-4D97-AF65-F5344CB8AC3E}">
        <p14:creationId xmlns:p14="http://schemas.microsoft.com/office/powerpoint/2010/main" val="219848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565" y="0"/>
            <a:ext cx="8580580" cy="952500"/>
          </a:xfrm>
        </p:spPr>
        <p:txBody>
          <a:bodyPr/>
          <a:lstStyle/>
          <a:p>
            <a:r>
              <a:rPr lang="en-US" sz="4000" dirty="0" smtClean="0">
                <a:solidFill>
                  <a:schemeClr val="accent3"/>
                </a:solidFill>
              </a:rPr>
              <a:t>virtualization considerations</a:t>
            </a:r>
            <a:endParaRPr lang="en-US" sz="4000" dirty="0">
              <a:solidFill>
                <a:schemeClr val="accent3"/>
              </a:solidFill>
            </a:endParaRP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3018514" y="973015"/>
            <a:ext cx="3134682" cy="49399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400" kern="1200">
                <a:solidFill>
                  <a:schemeClr val="accent1">
                    <a:lumMod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600" kern="1200">
                <a:solidFill>
                  <a:schemeClr val="accent1">
                    <a:lumMod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accent1">
                    <a:lumMod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600" kern="1200">
                <a:solidFill>
                  <a:schemeClr val="accent1">
                    <a:lumMod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accent1">
                    <a:lumMod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 smtClean="0">
                <a:solidFill>
                  <a:schemeClr val="accent5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rPr>
              <a:t>Additionally… </a:t>
            </a:r>
            <a:endParaRPr lang="en-US" sz="3200" dirty="0">
              <a:solidFill>
                <a:schemeClr val="accent5"/>
              </a:solidFill>
              <a:latin typeface="Microsoft JhengHei Light" panose="020B0304030504040204" pitchFamily="34" charset="-128"/>
              <a:ea typeface="Microsoft JhengHei Light" panose="020B0304030504040204" pitchFamily="34" charset="-128"/>
              <a:cs typeface="Microsoft JhengHei Light" panose="020B0304030504040204" pitchFamily="34" charset="-128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909780" y="1767758"/>
            <a:ext cx="6871412" cy="2558058"/>
          </a:xfrm>
        </p:spPr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dirty="0" smtClean="0">
                <a:solidFill>
                  <a:schemeClr val="accent5"/>
                </a:solidFill>
              </a:rPr>
              <a:t>Turn off Memory Ballooning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dirty="0" smtClean="0">
                <a:solidFill>
                  <a:schemeClr val="accent5"/>
                </a:solidFill>
              </a:rPr>
              <a:t>Don't over allocate CPUs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dirty="0" smtClean="0">
                <a:solidFill>
                  <a:schemeClr val="accent5"/>
                </a:solidFill>
              </a:rPr>
              <a:t>Do not enable CPU Hot Add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dirty="0" smtClean="0">
                <a:solidFill>
                  <a:schemeClr val="accent5"/>
                </a:solidFill>
              </a:rPr>
              <a:t>Use Virtual Disks</a:t>
            </a:r>
          </a:p>
        </p:txBody>
      </p:sp>
    </p:spTree>
    <p:extLst>
      <p:ext uri="{BB962C8B-B14F-4D97-AF65-F5344CB8AC3E}">
        <p14:creationId xmlns:p14="http://schemas.microsoft.com/office/powerpoint/2010/main" val="315030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Database Configuration</a:t>
            </a:r>
            <a:endParaRPr lang="en-US" sz="4000" dirty="0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2447572" y="880408"/>
            <a:ext cx="3223555" cy="45749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400" kern="1200">
                <a:solidFill>
                  <a:schemeClr val="accent1">
                    <a:lumMod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600" kern="1200">
                <a:solidFill>
                  <a:schemeClr val="accent1">
                    <a:lumMod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accent1">
                    <a:lumMod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600" kern="1200">
                <a:solidFill>
                  <a:schemeClr val="accent1">
                    <a:lumMod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accent1">
                    <a:lumMod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 smtClean="0">
                <a:solidFill>
                  <a:schemeClr val="accent5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rPr>
              <a:t>Rules of Thumb</a:t>
            </a:r>
            <a:endParaRPr lang="en-US" sz="3200" dirty="0">
              <a:solidFill>
                <a:schemeClr val="accent5"/>
              </a:solidFill>
              <a:latin typeface="Microsoft JhengHei Light" panose="020B0304030504040204" pitchFamily="34" charset="-128"/>
              <a:ea typeface="Microsoft JhengHei Light" panose="020B0304030504040204" pitchFamily="34" charset="-128"/>
              <a:cs typeface="Microsoft JhengHei Light" panose="020B0304030504040204" pitchFamily="34" charset="-128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914380" y="1583582"/>
            <a:ext cx="7703127" cy="30460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5"/>
                </a:solidFill>
              </a:rPr>
              <a:t>Enable Instant File Initialization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dirty="0" smtClean="0">
                <a:solidFill>
                  <a:schemeClr val="accent5"/>
                </a:solidFill>
              </a:rPr>
              <a:t>Separate data files from log files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dirty="0" smtClean="0">
                <a:solidFill>
                  <a:schemeClr val="accent5"/>
                </a:solidFill>
              </a:rPr>
              <a:t>Plan for growth when creating </a:t>
            </a:r>
            <a:r>
              <a:rPr lang="en-US" dirty="0" err="1" smtClean="0">
                <a:solidFill>
                  <a:schemeClr val="accent5"/>
                </a:solidFill>
              </a:rPr>
              <a:t>db</a:t>
            </a:r>
            <a:r>
              <a:rPr lang="en-US" dirty="0" smtClean="0">
                <a:solidFill>
                  <a:schemeClr val="accent5"/>
                </a:solidFill>
              </a:rPr>
              <a:t> files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dirty="0" smtClean="0">
                <a:solidFill>
                  <a:schemeClr val="accent5"/>
                </a:solidFill>
              </a:rPr>
              <a:t>Set AutoGrow to fixed MB, not %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dirty="0" smtClean="0">
                <a:solidFill>
                  <a:schemeClr val="accent5"/>
                </a:solidFill>
              </a:rPr>
              <a:t>Set Tlog file size &amp; AutoGrow to reduce fragmentation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dirty="0" smtClean="0">
                <a:solidFill>
                  <a:schemeClr val="accent5"/>
                </a:solidFill>
              </a:rPr>
              <a:t>Set </a:t>
            </a:r>
            <a:r>
              <a:rPr lang="en-US" dirty="0">
                <a:solidFill>
                  <a:schemeClr val="accent5"/>
                </a:solidFill>
              </a:rPr>
              <a:t>AutoClose OFF</a:t>
            </a:r>
            <a:r>
              <a:rPr lang="en-US" dirty="0" smtClean="0">
                <a:solidFill>
                  <a:schemeClr val="accent5"/>
                </a:solidFill>
              </a:rPr>
              <a:t>!!!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127" y="742303"/>
            <a:ext cx="1877085" cy="121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65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Database maintenance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11667"/>
            <a:ext cx="8229600" cy="2520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5"/>
                </a:solidFill>
              </a:rPr>
              <a:t>Appropriate backup schedule for recovery requirements</a:t>
            </a:r>
          </a:p>
          <a:p>
            <a:pPr marL="457200" lvl="1" indent="0">
              <a:buNone/>
            </a:pPr>
            <a:r>
              <a:rPr lang="en-US" sz="1800" dirty="0" smtClean="0">
                <a:solidFill>
                  <a:schemeClr val="accent5"/>
                </a:solidFill>
              </a:rPr>
              <a:t>validate backups with periodic restore operations</a:t>
            </a:r>
            <a:endParaRPr lang="en-US" sz="1800" dirty="0">
              <a:solidFill>
                <a:schemeClr val="accent5"/>
              </a:solidFill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en-US" sz="2000" dirty="0" smtClean="0">
                <a:solidFill>
                  <a:schemeClr val="accent5"/>
                </a:solidFill>
              </a:rPr>
              <a:t>DBCC CHECKDB</a:t>
            </a:r>
            <a:endParaRPr lang="en-US" sz="2000" dirty="0">
              <a:solidFill>
                <a:schemeClr val="accent5"/>
              </a:solidFill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en-US" sz="2000" dirty="0" smtClean="0">
                <a:solidFill>
                  <a:schemeClr val="accent5"/>
                </a:solidFill>
              </a:rPr>
              <a:t>Index maintenance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sz="2000" dirty="0" smtClean="0">
                <a:solidFill>
                  <a:schemeClr val="accent5"/>
                </a:solidFill>
              </a:rPr>
              <a:t>Statistics maintenance</a:t>
            </a:r>
            <a:endParaRPr lang="en-US" sz="2000" dirty="0">
              <a:solidFill>
                <a:schemeClr val="accent5"/>
              </a:solidFill>
            </a:endParaRPr>
          </a:p>
        </p:txBody>
      </p:sp>
      <p:sp>
        <p:nvSpPr>
          <p:cNvPr id="4" name="Text Placeholder 4"/>
          <p:cNvSpPr txBox="1">
            <a:spLocks/>
          </p:cNvSpPr>
          <p:nvPr/>
        </p:nvSpPr>
        <p:spPr>
          <a:xfrm>
            <a:off x="1806728" y="967973"/>
            <a:ext cx="5530544" cy="4572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400" kern="1200">
                <a:solidFill>
                  <a:schemeClr val="accent1">
                    <a:lumMod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600" kern="1200">
                <a:solidFill>
                  <a:schemeClr val="accent1">
                    <a:lumMod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accent1">
                    <a:lumMod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600" kern="1200">
                <a:solidFill>
                  <a:schemeClr val="accent1">
                    <a:lumMod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accent1">
                    <a:lumMod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1343222" y="923567"/>
            <a:ext cx="5530544" cy="4572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400" kern="1200">
                <a:solidFill>
                  <a:schemeClr val="accent1">
                    <a:lumMod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600" kern="1200">
                <a:solidFill>
                  <a:schemeClr val="accent1">
                    <a:lumMod val="2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accent1">
                    <a:lumMod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600" kern="1200">
                <a:solidFill>
                  <a:schemeClr val="accent1">
                    <a:lumMod val="2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accent1">
                    <a:lumMod val="2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 smtClean="0">
                <a:solidFill>
                  <a:schemeClr val="accent5"/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rPr>
              <a:t>The Necessities</a:t>
            </a:r>
            <a:endParaRPr lang="en-US" sz="3200" dirty="0">
              <a:solidFill>
                <a:schemeClr val="accent5"/>
              </a:solidFill>
              <a:latin typeface="Microsoft JhengHei Light" panose="020B0304030504040204" pitchFamily="34" charset="-128"/>
              <a:ea typeface="Microsoft JhengHei Light" panose="020B0304030504040204" pitchFamily="34" charset="-128"/>
              <a:cs typeface="Microsoft JhengHei Light" panose="020B0304030504040204" pitchFamily="34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247" y="2692458"/>
            <a:ext cx="2822488" cy="212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8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performance checklist 1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4784" y="1028699"/>
            <a:ext cx="6135432" cy="3745523"/>
          </a:xfrm>
        </p:spPr>
        <p:txBody>
          <a:bodyPr>
            <a:normAutofit/>
          </a:bodyPr>
          <a:lstStyle/>
          <a:p>
            <a:pPr>
              <a:buClr>
                <a:schemeClr val="accent5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accent5"/>
                </a:solidFill>
              </a:rPr>
              <a:t>Set Power Management settings</a:t>
            </a:r>
          </a:p>
          <a:p>
            <a:pPr>
              <a:spcBef>
                <a:spcPts val="1800"/>
              </a:spcBef>
              <a:buClr>
                <a:schemeClr val="accent5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accent5"/>
                </a:solidFill>
              </a:rPr>
              <a:t>Enable Instant File Initialization</a:t>
            </a:r>
          </a:p>
          <a:p>
            <a:pPr>
              <a:spcBef>
                <a:spcPts val="1800"/>
              </a:spcBef>
              <a:buClr>
                <a:schemeClr val="accent5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accent5"/>
                </a:solidFill>
              </a:rPr>
              <a:t>Optimize Disk Layout</a:t>
            </a:r>
          </a:p>
          <a:p>
            <a:pPr>
              <a:spcBef>
                <a:spcPts val="1800"/>
              </a:spcBef>
              <a:buClr>
                <a:schemeClr val="accent5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accent5"/>
                </a:solidFill>
              </a:rPr>
              <a:t>Allocate sufficient memory</a:t>
            </a:r>
          </a:p>
          <a:p>
            <a:pPr>
              <a:spcBef>
                <a:spcPts val="1800"/>
              </a:spcBef>
              <a:buClr>
                <a:schemeClr val="accent5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accent5"/>
                </a:solidFill>
              </a:rPr>
              <a:t>Add Trace Flags</a:t>
            </a:r>
          </a:p>
          <a:p>
            <a:pPr>
              <a:spcBef>
                <a:spcPts val="1800"/>
              </a:spcBef>
              <a:buClr>
                <a:schemeClr val="accent5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accent5"/>
                </a:solidFill>
              </a:rPr>
              <a:t>Adjust SQL Server CPU related settings</a:t>
            </a:r>
            <a:endParaRPr lang="en-US" sz="1800" dirty="0" smtClean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60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performance checklist 2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4784" y="1292470"/>
            <a:ext cx="6803647" cy="3310584"/>
          </a:xfrm>
        </p:spPr>
        <p:txBody>
          <a:bodyPr>
            <a:normAutofit lnSpcReduction="10000"/>
          </a:bodyPr>
          <a:lstStyle/>
          <a:p>
            <a:pPr>
              <a:buClr>
                <a:schemeClr val="accent5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5"/>
                </a:solidFill>
              </a:rPr>
              <a:t>Adjust SQL Server Memory related settings</a:t>
            </a:r>
          </a:p>
          <a:p>
            <a:pPr>
              <a:spcBef>
                <a:spcPts val="1800"/>
              </a:spcBef>
              <a:buClr>
                <a:schemeClr val="accent5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accent5"/>
                </a:solidFill>
              </a:rPr>
              <a:t>Optimize TempDB configuration</a:t>
            </a:r>
          </a:p>
          <a:p>
            <a:pPr>
              <a:spcBef>
                <a:spcPts val="1800"/>
              </a:spcBef>
              <a:buClr>
                <a:schemeClr val="accent5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accent5"/>
                </a:solidFill>
              </a:rPr>
              <a:t>VM Configuration </a:t>
            </a:r>
          </a:p>
          <a:p>
            <a:pPr marL="457200" lvl="1" indent="0">
              <a:buClr>
                <a:schemeClr val="accent5"/>
              </a:buClr>
              <a:buNone/>
            </a:pPr>
            <a:r>
              <a:rPr lang="en-US" sz="2000" dirty="0" smtClean="0">
                <a:solidFill>
                  <a:schemeClr val="accent5"/>
                </a:solidFill>
              </a:rPr>
              <a:t>avoid memory ballooning and cpu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 smtClean="0">
                <a:solidFill>
                  <a:schemeClr val="accent5"/>
                </a:solidFill>
              </a:rPr>
              <a:t>over-allocation</a:t>
            </a:r>
          </a:p>
          <a:p>
            <a:pPr>
              <a:spcBef>
                <a:spcPts val="1800"/>
              </a:spcBef>
              <a:buClr>
                <a:schemeClr val="accent5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accent5"/>
                </a:solidFill>
              </a:rPr>
              <a:t>Check Database Configuration</a:t>
            </a:r>
            <a:r>
              <a:rPr lang="en-US" sz="2000" dirty="0" smtClean="0">
                <a:solidFill>
                  <a:schemeClr val="accent5"/>
                </a:solidFill>
              </a:rPr>
              <a:t/>
            </a:r>
            <a:br>
              <a:rPr lang="en-US" sz="2000" dirty="0" smtClean="0">
                <a:solidFill>
                  <a:schemeClr val="accent5"/>
                </a:solidFill>
              </a:rPr>
            </a:br>
            <a:r>
              <a:rPr lang="en-US" sz="1200" dirty="0" smtClean="0">
                <a:solidFill>
                  <a:schemeClr val="accent5"/>
                </a:solidFill>
              </a:rPr>
              <a:t> </a:t>
            </a:r>
            <a:r>
              <a:rPr lang="en-US" sz="1800" dirty="0" smtClean="0">
                <a:solidFill>
                  <a:schemeClr val="accent5"/>
                </a:solidFill>
              </a:rPr>
              <a:t> file size and location, autogrow in mb, autoclose</a:t>
            </a:r>
            <a:r>
              <a:rPr lang="en-US" sz="1800" dirty="0">
                <a:solidFill>
                  <a:schemeClr val="accent5"/>
                </a:solidFill>
              </a:rPr>
              <a:t> </a:t>
            </a:r>
            <a:r>
              <a:rPr lang="en-US" sz="1800" dirty="0" smtClean="0">
                <a:solidFill>
                  <a:schemeClr val="accent5"/>
                </a:solidFill>
              </a:rPr>
              <a:t>off</a:t>
            </a:r>
          </a:p>
          <a:p>
            <a:pPr>
              <a:spcBef>
                <a:spcPts val="1800"/>
              </a:spcBef>
              <a:buClr>
                <a:schemeClr val="accent5"/>
              </a:buCl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accent5"/>
                </a:solidFill>
              </a:rPr>
              <a:t>Automate Database Maintenance</a:t>
            </a:r>
          </a:p>
        </p:txBody>
      </p:sp>
    </p:spTree>
    <p:extLst>
      <p:ext uri="{BB962C8B-B14F-4D97-AF65-F5344CB8AC3E}">
        <p14:creationId xmlns:p14="http://schemas.microsoft.com/office/powerpoint/2010/main" val="288757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Resources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2500"/>
            <a:ext cx="8229600" cy="3642125"/>
          </a:xfrm>
        </p:spPr>
        <p:txBody>
          <a:bodyPr>
            <a:normAutofit/>
          </a:bodyPr>
          <a:lstStyle/>
          <a:p>
            <a:pPr marL="457200" indent="-457200">
              <a:buClr>
                <a:schemeClr val="accent5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accent5"/>
                </a:solidFill>
              </a:rPr>
              <a:t>SQL Server Books Online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400" dirty="0">
                <a:hlinkClick r:id="rId3"/>
              </a:rPr>
              <a:t>http://msdn.microsoft.com/en-us/library/ms130214(v=sql.105).aspx</a:t>
            </a:r>
            <a:endParaRPr lang="en-US" sz="1400" dirty="0"/>
          </a:p>
          <a:p>
            <a:pPr marL="457200" indent="-457200">
              <a:spcBef>
                <a:spcPts val="1200"/>
              </a:spcBef>
              <a:buClr>
                <a:schemeClr val="accent5"/>
              </a:buClr>
              <a:buFont typeface="+mj-lt"/>
              <a:buAutoNum type="arabicPeriod"/>
            </a:pPr>
            <a:r>
              <a:rPr lang="en-US" sz="1800" dirty="0" smtClean="0">
                <a:solidFill>
                  <a:schemeClr val="accent5"/>
                </a:solidFill>
              </a:rPr>
              <a:t>SQL Server Hardware – Glenn Berry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400" dirty="0">
                <a:hlinkClick r:id="rId4"/>
              </a:rPr>
              <a:t>http://</a:t>
            </a:r>
            <a:r>
              <a:rPr lang="en-US" sz="1400" dirty="0" smtClean="0">
                <a:hlinkClick r:id="rId4"/>
              </a:rPr>
              <a:t>www.amazon.com/SQL-Server-Hardware-Glenn-Berry/dp/1906434638</a:t>
            </a:r>
            <a:endParaRPr lang="en-US" sz="1400" dirty="0" smtClean="0"/>
          </a:p>
          <a:p>
            <a:pPr marL="457200" indent="-457200">
              <a:spcBef>
                <a:spcPts val="1200"/>
              </a:spcBef>
              <a:buClr>
                <a:schemeClr val="accent5"/>
              </a:buClr>
              <a:buFont typeface="+mj-lt"/>
              <a:buAutoNum type="arabicPeriod"/>
            </a:pPr>
            <a:r>
              <a:rPr lang="en-US" sz="1800" dirty="0" smtClean="0">
                <a:solidFill>
                  <a:schemeClr val="accent5"/>
                </a:solidFill>
              </a:rPr>
              <a:t>SQL </a:t>
            </a:r>
            <a:r>
              <a:rPr lang="en-US" sz="1800" dirty="0">
                <a:solidFill>
                  <a:schemeClr val="accent5"/>
                </a:solidFill>
              </a:rPr>
              <a:t>Server Diagnostic Queries – Glenn Berry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400" dirty="0">
                <a:hlinkClick r:id="rId5"/>
              </a:rPr>
              <a:t>http://sqlserverperformance.wordpress.com/category/diagnostic-queries/</a:t>
            </a:r>
            <a:r>
              <a:rPr lang="en-US" sz="1400" dirty="0"/>
              <a:t> </a:t>
            </a:r>
            <a:endParaRPr lang="en-US" sz="1400" dirty="0" smtClean="0"/>
          </a:p>
          <a:p>
            <a:pPr marL="457200" indent="-457200">
              <a:spcBef>
                <a:spcPts val="1200"/>
              </a:spcBef>
              <a:buClr>
                <a:schemeClr val="accent5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accent5"/>
                </a:solidFill>
              </a:rPr>
              <a:t>Provisioning a New SQL Server </a:t>
            </a:r>
            <a:r>
              <a:rPr lang="en-US" sz="1800" dirty="0" smtClean="0">
                <a:solidFill>
                  <a:schemeClr val="accent5"/>
                </a:solidFill>
              </a:rPr>
              <a:t>Instance - Glenn </a:t>
            </a:r>
            <a:r>
              <a:rPr lang="en-US" sz="1800" dirty="0">
                <a:solidFill>
                  <a:schemeClr val="accent5"/>
                </a:solidFill>
              </a:rPr>
              <a:t>Berry</a:t>
            </a:r>
            <a:r>
              <a:rPr lang="en-US" sz="1600" dirty="0">
                <a:solidFill>
                  <a:schemeClr val="accent5"/>
                </a:solidFill>
              </a:rPr>
              <a:t/>
            </a:r>
            <a:br>
              <a:rPr lang="en-US" sz="1600" dirty="0">
                <a:solidFill>
                  <a:schemeClr val="accent5"/>
                </a:solidFill>
              </a:rPr>
            </a:br>
            <a:r>
              <a:rPr lang="en-US" sz="1200" dirty="0">
                <a:solidFill>
                  <a:schemeClr val="accent5"/>
                </a:solidFill>
                <a:hlinkClick r:id="rId6"/>
              </a:rPr>
              <a:t>https://www.simple-talk.com/sql/database-administration/provisioning-a-new-sql-server-instance-–-</a:t>
            </a:r>
            <a:r>
              <a:rPr lang="en-US" sz="1200" dirty="0" smtClean="0">
                <a:solidFill>
                  <a:schemeClr val="accent5"/>
                </a:solidFill>
                <a:hlinkClick r:id="rId6"/>
              </a:rPr>
              <a:t>part-one</a:t>
            </a:r>
            <a:r>
              <a:rPr lang="en-US" sz="1200" dirty="0">
                <a:solidFill>
                  <a:schemeClr val="accent5"/>
                </a:solidFill>
              </a:rPr>
              <a:t> </a:t>
            </a:r>
            <a:br>
              <a:rPr lang="en-US" sz="1200" dirty="0">
                <a:solidFill>
                  <a:schemeClr val="accent5"/>
                </a:solidFill>
              </a:rPr>
            </a:br>
            <a:r>
              <a:rPr lang="en-US" sz="1200" dirty="0">
                <a:solidFill>
                  <a:schemeClr val="accent5"/>
                </a:solidFill>
                <a:hlinkClick r:id="rId7"/>
              </a:rPr>
              <a:t>https://www.simple-talk.com/sql/database-administration/provisioning-a-new-sql-server-instance-–-</a:t>
            </a:r>
            <a:r>
              <a:rPr lang="en-US" sz="1200" dirty="0" smtClean="0">
                <a:solidFill>
                  <a:schemeClr val="accent5"/>
                </a:solidFill>
                <a:hlinkClick r:id="rId7"/>
              </a:rPr>
              <a:t>part-two</a:t>
            </a:r>
            <a:endParaRPr lang="en-US" sz="1200" dirty="0" smtClean="0">
              <a:solidFill>
                <a:schemeClr val="accent5"/>
              </a:solidFill>
            </a:endParaRPr>
          </a:p>
          <a:p>
            <a:pPr marL="457200" indent="-457200">
              <a:spcBef>
                <a:spcPts val="1200"/>
              </a:spcBef>
              <a:buClr>
                <a:schemeClr val="accent5"/>
              </a:buClr>
              <a:buFont typeface="+mj-lt"/>
              <a:buAutoNum type="arabicPeriod"/>
            </a:pPr>
            <a:r>
              <a:rPr lang="en-US" sz="1800" dirty="0"/>
              <a:t>How and Why to Enable Instant File Initialization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200" dirty="0">
                <a:hlinkClick r:id="rId8"/>
              </a:rPr>
              <a:t>http://</a:t>
            </a:r>
            <a:r>
              <a:rPr lang="en-US" sz="1200" dirty="0" smtClean="0">
                <a:hlinkClick r:id="rId8"/>
              </a:rPr>
              <a:t>blogs.msdn.com/b/sql_pfe_blog/archive/2009/12/23/how-and-why-to-enable-instant-file-initialization.aspx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3595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Resources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Clr>
                <a:schemeClr val="accent5"/>
              </a:buClr>
              <a:buFont typeface="+mj-lt"/>
              <a:buAutoNum type="arabicPeriod" startAt="6"/>
            </a:pPr>
            <a:r>
              <a:rPr lang="en-US" sz="1800" dirty="0" smtClean="0">
                <a:solidFill>
                  <a:schemeClr val="accent5"/>
                </a:solidFill>
              </a:rPr>
              <a:t>SAN </a:t>
            </a:r>
            <a:r>
              <a:rPr lang="en-US" sz="1800" dirty="0">
                <a:solidFill>
                  <a:schemeClr val="accent5"/>
                </a:solidFill>
              </a:rPr>
              <a:t>Storage Best Practices for SQL </a:t>
            </a:r>
            <a:r>
              <a:rPr lang="en-US" sz="1800" dirty="0" smtClean="0">
                <a:solidFill>
                  <a:schemeClr val="accent5"/>
                </a:solidFill>
              </a:rPr>
              <a:t>Server</a:t>
            </a:r>
            <a:r>
              <a:rPr lang="en-US" sz="1800" dirty="0" smtClean="0"/>
              <a:t> </a:t>
            </a:r>
            <a:br>
              <a:rPr lang="en-US" sz="1800" dirty="0" smtClean="0"/>
            </a:br>
            <a:r>
              <a:rPr lang="en-US" sz="1400" dirty="0" smtClean="0">
                <a:hlinkClick r:id="rId3"/>
              </a:rPr>
              <a:t>http</a:t>
            </a:r>
            <a:r>
              <a:rPr lang="en-US" sz="1400" dirty="0">
                <a:hlinkClick r:id="rId3"/>
              </a:rPr>
              <a:t>://www.brentozar.com/sql/sql-server-san-best-practices</a:t>
            </a:r>
            <a:r>
              <a:rPr lang="en-US" sz="1400" dirty="0" smtClean="0">
                <a:hlinkClick r:id="rId3"/>
              </a:rPr>
              <a:t>/</a:t>
            </a:r>
            <a:r>
              <a:rPr lang="en-US" sz="1800" dirty="0" smtClean="0"/>
              <a:t> </a:t>
            </a:r>
            <a:endParaRPr lang="en-US" sz="1800" dirty="0" smtClean="0">
              <a:solidFill>
                <a:schemeClr val="accent5"/>
              </a:solidFill>
            </a:endParaRPr>
          </a:p>
          <a:p>
            <a:pPr marL="457200" indent="-457200">
              <a:spcBef>
                <a:spcPts val="1200"/>
              </a:spcBef>
              <a:buClr>
                <a:schemeClr val="accent5"/>
              </a:buClr>
              <a:buFont typeface="+mj-lt"/>
              <a:buAutoNum type="arabicPeriod" startAt="6"/>
            </a:pPr>
            <a:r>
              <a:rPr lang="en-US" sz="1800" dirty="0" smtClean="0">
                <a:solidFill>
                  <a:schemeClr val="accent5"/>
                </a:solidFill>
              </a:rPr>
              <a:t>Understanding TempDB, table variables v. temp tables…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400" dirty="0">
                <a:hlinkClick r:id="rId4"/>
              </a:rPr>
              <a:t>http://www.sqlskills.com/blogs/kimberly/understanding-tempdb-table-variables-v-temp-tables-and-improving-throughput-for-tempdb</a:t>
            </a:r>
            <a:r>
              <a:rPr lang="en-US" sz="1400" dirty="0" smtClean="0">
                <a:hlinkClick r:id="rId4"/>
              </a:rPr>
              <a:t>/</a:t>
            </a:r>
            <a:r>
              <a:rPr lang="en-US" sz="1400" dirty="0" smtClean="0"/>
              <a:t>  </a:t>
            </a:r>
            <a:endParaRPr lang="en-US" sz="1400" dirty="0"/>
          </a:p>
          <a:p>
            <a:pPr marL="457200" indent="-457200">
              <a:spcBef>
                <a:spcPts val="1200"/>
              </a:spcBef>
              <a:buClr>
                <a:schemeClr val="accent5"/>
              </a:buClr>
              <a:buFont typeface="+mj-lt"/>
              <a:buAutoNum type="arabicPeriod" startAt="6"/>
            </a:pPr>
            <a:r>
              <a:rPr lang="en-US" sz="1800" dirty="0" smtClean="0">
                <a:solidFill>
                  <a:schemeClr val="accent5"/>
                </a:solidFill>
              </a:rPr>
              <a:t>Working with tempdb in SQL </a:t>
            </a:r>
            <a:r>
              <a:rPr lang="en-US" sz="1800" dirty="0">
                <a:solidFill>
                  <a:schemeClr val="accent5"/>
                </a:solidFill>
              </a:rPr>
              <a:t>Server 2005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400" dirty="0">
                <a:hlinkClick r:id="rId5"/>
              </a:rPr>
              <a:t>https://</a:t>
            </a:r>
            <a:r>
              <a:rPr lang="en-US" sz="1400" dirty="0" smtClean="0">
                <a:hlinkClick r:id="rId5"/>
              </a:rPr>
              <a:t>technet.microsoft.com/library/Cc966545#EGAA</a:t>
            </a:r>
            <a:r>
              <a:rPr lang="en-US" sz="1400" dirty="0" smtClean="0"/>
              <a:t> </a:t>
            </a:r>
          </a:p>
          <a:p>
            <a:pPr marL="457200" indent="-457200">
              <a:spcBef>
                <a:spcPts val="1200"/>
              </a:spcBef>
              <a:buClr>
                <a:schemeClr val="accent5"/>
              </a:buClr>
              <a:buFont typeface="+mj-lt"/>
              <a:buAutoNum type="arabicPeriod" startAt="6"/>
            </a:pPr>
            <a:r>
              <a:rPr lang="en-US" sz="1800" dirty="0">
                <a:solidFill>
                  <a:schemeClr val="accent5"/>
                </a:solidFill>
              </a:rPr>
              <a:t>Troubleshooting SQL Server – A Guide for the Accidental DBA</a:t>
            </a:r>
            <a:r>
              <a:rPr lang="en-US" sz="1600" dirty="0">
                <a:solidFill>
                  <a:schemeClr val="accent5"/>
                </a:solidFill>
              </a:rPr>
              <a:t/>
            </a:r>
            <a:br>
              <a:rPr lang="en-US" sz="1600" dirty="0">
                <a:solidFill>
                  <a:schemeClr val="accent5"/>
                </a:solidFill>
              </a:rPr>
            </a:br>
            <a:r>
              <a:rPr lang="en-US" sz="1600" dirty="0">
                <a:solidFill>
                  <a:schemeClr val="accent5"/>
                </a:solidFill>
              </a:rPr>
              <a:t>Jonathan </a:t>
            </a:r>
            <a:r>
              <a:rPr lang="en-US" sz="1600" dirty="0" err="1">
                <a:solidFill>
                  <a:schemeClr val="accent5"/>
                </a:solidFill>
              </a:rPr>
              <a:t>Kehayias</a:t>
            </a:r>
            <a:r>
              <a:rPr lang="en-US" sz="1600" dirty="0">
                <a:solidFill>
                  <a:schemeClr val="accent5"/>
                </a:solidFill>
              </a:rPr>
              <a:t> -</a:t>
            </a:r>
            <a:r>
              <a:rPr lang="en-US" sz="1200" dirty="0"/>
              <a:t> </a:t>
            </a:r>
            <a:r>
              <a:rPr lang="en-US" sz="1200" dirty="0">
                <a:hlinkClick r:id="rId6"/>
              </a:rPr>
              <a:t>http://</a:t>
            </a:r>
            <a:r>
              <a:rPr lang="en-US" sz="1200" dirty="0" smtClean="0">
                <a:hlinkClick r:id="rId6"/>
              </a:rPr>
              <a:t>www.amazon.com/dp/1906434786</a:t>
            </a:r>
            <a:endParaRPr lang="en-US" sz="1400" dirty="0" smtClean="0"/>
          </a:p>
          <a:p>
            <a:pPr marL="457200" indent="-457200">
              <a:spcBef>
                <a:spcPts val="1200"/>
              </a:spcBef>
              <a:buClr>
                <a:schemeClr val="accent5"/>
              </a:buClr>
              <a:buFont typeface="+mj-lt"/>
              <a:buAutoNum type="arabicPeriod" startAt="6"/>
            </a:pPr>
            <a:r>
              <a:rPr lang="en-US" sz="1800" dirty="0" smtClean="0">
                <a:solidFill>
                  <a:schemeClr val="accent5"/>
                </a:solidFill>
              </a:rPr>
              <a:t>The Top 5 Most Common SQL Server Performance Problems – Jason Hall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400" dirty="0">
                <a:hlinkClick r:id="rId7"/>
              </a:rPr>
              <a:t>http://</a:t>
            </a:r>
            <a:r>
              <a:rPr lang="en-US" sz="1400" dirty="0" smtClean="0">
                <a:hlinkClick r:id="rId7"/>
              </a:rPr>
              <a:t>www.sqlperformance.com/2012/08/t-sql-queries/5-common-performance-problems</a:t>
            </a:r>
            <a:r>
              <a:rPr lang="en-US" sz="1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3922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9536"/>
          </a:xfrm>
        </p:spPr>
        <p:txBody>
          <a:bodyPr/>
          <a:lstStyle/>
          <a:p>
            <a:r>
              <a:rPr lang="en-US" smtClean="0"/>
              <a:t>shameless plug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2501"/>
            <a:ext cx="8686800" cy="3848100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>
                <a:solidFill>
                  <a:schemeClr val="accent5"/>
                </a:solidFill>
              </a:rPr>
              <a:t>Engage with our community: </a:t>
            </a:r>
            <a:r>
              <a:rPr lang="en-US" sz="1800"/>
              <a:t/>
            </a:r>
            <a:br>
              <a:rPr lang="en-US" sz="1800"/>
            </a:br>
            <a:r>
              <a:rPr lang="en-US" sz="1800"/>
              <a:t>     Facebook: </a:t>
            </a:r>
            <a:r>
              <a:rPr lang="en-US" sz="1800">
                <a:hlinkClick r:id="rId3"/>
              </a:rPr>
              <a:t>https://www.facebook.com/SQLSentry?fref=ts</a:t>
            </a:r>
            <a:r>
              <a:rPr lang="en-US" sz="1800"/>
              <a:t/>
            </a:r>
            <a:br>
              <a:rPr lang="en-US" sz="1800"/>
            </a:br>
            <a:r>
              <a:rPr lang="en-US" sz="1800"/>
              <a:t>     Twitter: </a:t>
            </a:r>
            <a:r>
              <a:rPr lang="en-US" sz="1800">
                <a:solidFill>
                  <a:srgbClr val="0070C0"/>
                </a:solidFill>
              </a:rPr>
              <a:t>@</a:t>
            </a:r>
            <a:r>
              <a:rPr lang="en-US" sz="1800" smtClean="0">
                <a:solidFill>
                  <a:srgbClr val="0070C0"/>
                </a:solidFill>
              </a:rPr>
              <a:t>SQL_Sentry</a:t>
            </a:r>
            <a:r>
              <a:rPr lang="en-US" sz="1800" smtClean="0"/>
              <a:t>         Website</a:t>
            </a:r>
            <a:r>
              <a:rPr lang="en-US" sz="1800"/>
              <a:t>: </a:t>
            </a:r>
            <a:r>
              <a:rPr lang="en-US" sz="1800">
                <a:solidFill>
                  <a:srgbClr val="0070C0"/>
                </a:solidFill>
                <a:hlinkClick r:id="rId4"/>
              </a:rPr>
              <a:t>http://SQLSentry.com</a:t>
            </a:r>
            <a:endParaRPr lang="en-US" sz="1800">
              <a:solidFill>
                <a:srgbClr val="0070C0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/>
              <a:t>Share your tough SQL Server performance problems with us: </a:t>
            </a:r>
            <a:r>
              <a:rPr lang="en-US" sz="1800">
                <a:solidFill>
                  <a:srgbClr val="0070C0"/>
                </a:solidFill>
                <a:hlinkClick r:id="rId5"/>
              </a:rPr>
              <a:t>http://answers.sqlperformance.com</a:t>
            </a:r>
            <a:r>
              <a:rPr lang="en-US" sz="1800"/>
              <a:t>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/>
              <a:t>Expert SQL Server Performance Tips:</a:t>
            </a:r>
            <a:r>
              <a:rPr lang="en-US" sz="1800"/>
              <a:t> </a:t>
            </a:r>
            <a:r>
              <a:rPr lang="en-US" sz="1800">
                <a:hlinkClick r:id="rId6" invalidUrl="http:///"/>
              </a:rPr>
              <a:t>http</a:t>
            </a:r>
            <a:r>
              <a:rPr lang="en-US" sz="1800">
                <a:hlinkClick r:id="rId7" invalidUrl="http:///"/>
              </a:rPr>
              <a:t>://</a:t>
            </a:r>
            <a:r>
              <a:rPr lang="en-US" sz="1800">
                <a:hlinkClick r:id="rId8"/>
              </a:rPr>
              <a:t>www.sqlperformance.com</a:t>
            </a:r>
            <a:r>
              <a:rPr lang="en-US" sz="1800"/>
              <a:t>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/>
              <a:t>Engage our Professional Services Group:</a:t>
            </a:r>
            <a:r>
              <a:rPr lang="en-US" sz="1800"/>
              <a:t> </a:t>
            </a:r>
            <a:r>
              <a:rPr lang="en-US" sz="1800" u="sng">
                <a:solidFill>
                  <a:schemeClr val="tx1"/>
                </a:solidFill>
              </a:rPr>
              <a:t>http://www.sqlsentry.com/#services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000"/>
              <a:t>Download SQL Sentry Plan Explorer for free: </a:t>
            </a:r>
            <a:r>
              <a:rPr lang="en-US" sz="1800"/>
              <a:t/>
            </a:r>
            <a:br>
              <a:rPr lang="en-US" sz="1800"/>
            </a:br>
            <a:r>
              <a:rPr lang="en-US" sz="1800">
                <a:solidFill>
                  <a:srgbClr val="0070C0"/>
                </a:solidFill>
                <a:hlinkClick r:id="rId5"/>
              </a:rPr>
              <a:t>http://</a:t>
            </a:r>
            <a:r>
              <a:rPr lang="en-US" sz="1800">
                <a:solidFill>
                  <a:srgbClr val="0070C0"/>
                </a:solidFill>
                <a:hlinkClick r:id="rId9"/>
              </a:rPr>
              <a:t>www.sqlsentry.com/products/plan-explorer/sql-server-query-view</a:t>
            </a:r>
            <a:r>
              <a:rPr lang="en-US" sz="1800"/>
              <a:t>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7068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5"/>
                </a:solidFill>
              </a:rPr>
              <a:t>Power Management Settings</a:t>
            </a:r>
            <a:endParaRPr lang="en-US" sz="40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353903" y="926313"/>
            <a:ext cx="4436194" cy="4788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Hardware Power Management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888" y="1524004"/>
            <a:ext cx="5568888" cy="313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13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accent5"/>
                </a:solidFill>
              </a:rPr>
              <a:t>Power Management Settings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407106" y="4251404"/>
            <a:ext cx="3657752" cy="3923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chemeClr val="accent5"/>
                </a:solidFill>
              </a:rPr>
              <a:t>Processor Core Throttling: CPU-Z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1114253" y="965645"/>
            <a:ext cx="4041648" cy="3840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chemeClr val="accent5"/>
                </a:solidFill>
              </a:rPr>
              <a:t>High Performance Power Option</a:t>
            </a:r>
            <a:endParaRPr lang="en-US" sz="1800" dirty="0">
              <a:solidFill>
                <a:schemeClr val="accent5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457" y="1908754"/>
            <a:ext cx="2451050" cy="2342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2" y="1361316"/>
            <a:ext cx="5427771" cy="22048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33219" y="4599340"/>
            <a:ext cx="32304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33CC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www.cpuid.com/softwares/cpu-z.html</a:t>
            </a:r>
          </a:p>
        </p:txBody>
      </p:sp>
    </p:spTree>
    <p:extLst>
      <p:ext uri="{BB962C8B-B14F-4D97-AF65-F5344CB8AC3E}">
        <p14:creationId xmlns:p14="http://schemas.microsoft.com/office/powerpoint/2010/main" val="3120042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5553"/>
            <a:ext cx="8229600" cy="1409003"/>
          </a:xfrm>
        </p:spPr>
        <p:txBody>
          <a:bodyPr/>
          <a:lstStyle/>
          <a:p>
            <a:r>
              <a:rPr lang="en-US" sz="4000" dirty="0" smtClean="0"/>
              <a:t>compute resources</a:t>
            </a:r>
            <a:br>
              <a:rPr lang="en-US" sz="4000" dirty="0" smtClean="0"/>
            </a:br>
            <a:r>
              <a:rPr lang="en-US" sz="4000" dirty="0" smtClean="0"/>
              <a:t>&amp; performance</a:t>
            </a:r>
            <a:endParaRPr lang="en-US" sz="4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448" y="3239345"/>
            <a:ext cx="2224829" cy="1743075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544944" y="2137709"/>
            <a:ext cx="1477819" cy="587977"/>
          </a:xfrm>
        </p:spPr>
        <p:txBody>
          <a:bodyPr>
            <a:normAutofit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sz="2800" dirty="0" smtClean="0">
                <a:solidFill>
                  <a:schemeClr val="accent5"/>
                </a:solidFill>
              </a:rPr>
              <a:t>Storage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3219" y="1990410"/>
            <a:ext cx="2187945" cy="1455238"/>
          </a:xfrm>
          <a:prstGeom prst="rect">
            <a:avLst/>
          </a:prstGeom>
        </p:spPr>
      </p:pic>
      <p:pic>
        <p:nvPicPr>
          <p:cNvPr id="8" name="Content Placeholder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764" y="1704557"/>
            <a:ext cx="1816041" cy="1454280"/>
          </a:xfrm>
          <a:prstGeom prst="rect">
            <a:avLst/>
          </a:prstGeom>
        </p:spPr>
      </p:pic>
      <p:sp>
        <p:nvSpPr>
          <p:cNvPr id="9" name="Content Placeholder 4"/>
          <p:cNvSpPr txBox="1">
            <a:spLocks/>
          </p:cNvSpPr>
          <p:nvPr/>
        </p:nvSpPr>
        <p:spPr>
          <a:xfrm>
            <a:off x="4461168" y="2424041"/>
            <a:ext cx="1582051" cy="587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400" kern="1200">
                <a:solidFill>
                  <a:schemeClr val="accent1">
                    <a:lumMod val="25000"/>
                  </a:schemeClr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600" kern="1200">
                <a:solidFill>
                  <a:schemeClr val="accent1">
                    <a:lumMod val="25000"/>
                  </a:schemeClr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accent1">
                    <a:lumMod val="25000"/>
                  </a:schemeClr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600" kern="1200">
                <a:solidFill>
                  <a:schemeClr val="accent1">
                    <a:lumMod val="25000"/>
                  </a:schemeClr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accent1">
                    <a:lumMod val="25000"/>
                  </a:schemeClr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spcBef>
                <a:spcPts val="2400"/>
              </a:spcBef>
              <a:buFont typeface="Arial" pitchFamily="34" charset="0"/>
              <a:buNone/>
            </a:pPr>
            <a:r>
              <a:rPr lang="en-US" sz="2800" dirty="0" smtClean="0">
                <a:solidFill>
                  <a:schemeClr val="accent5"/>
                </a:solidFill>
              </a:rPr>
              <a:t>Memory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2484593" y="3816894"/>
            <a:ext cx="1001855" cy="587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400" kern="1200">
                <a:solidFill>
                  <a:schemeClr val="accent1">
                    <a:lumMod val="25000"/>
                  </a:schemeClr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600" kern="1200">
                <a:solidFill>
                  <a:schemeClr val="accent1">
                    <a:lumMod val="25000"/>
                  </a:schemeClr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accent1">
                    <a:lumMod val="25000"/>
                  </a:schemeClr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Courier New" pitchFamily="49" charset="0"/>
              <a:buChar char="o"/>
              <a:defRPr sz="1600" kern="1200">
                <a:solidFill>
                  <a:schemeClr val="accent1">
                    <a:lumMod val="25000"/>
                  </a:schemeClr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accent1">
                    <a:lumMod val="25000"/>
                  </a:schemeClr>
                </a:solidFill>
                <a:latin typeface="Microsoft JhengHei Light" panose="020B0304030504040204" pitchFamily="34" charset="-128"/>
                <a:ea typeface="Microsoft JhengHei Light" panose="020B0304030504040204" pitchFamily="34" charset="-128"/>
                <a:cs typeface="Microsoft JhengHei Light" panose="020B0304030504040204" pitchFamily="34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indent="0">
              <a:spcBef>
                <a:spcPts val="2400"/>
              </a:spcBef>
              <a:buFont typeface="Arial" pitchFamily="34" charset="0"/>
              <a:buNone/>
            </a:pPr>
            <a:r>
              <a:rPr lang="en-US" sz="2800" dirty="0" smtClean="0">
                <a:solidFill>
                  <a:schemeClr val="accent5"/>
                </a:solidFill>
              </a:rPr>
              <a:t>CPU</a:t>
            </a:r>
          </a:p>
        </p:txBody>
      </p:sp>
    </p:spTree>
    <p:extLst>
      <p:ext uri="{BB962C8B-B14F-4D97-AF65-F5344CB8AC3E}">
        <p14:creationId xmlns:p14="http://schemas.microsoft.com/office/powerpoint/2010/main" val="93226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1324" y="1671780"/>
            <a:ext cx="7301351" cy="31352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5"/>
                </a:solidFill>
              </a:rPr>
              <a:t>Slowest </a:t>
            </a:r>
            <a:r>
              <a:rPr lang="en-US" dirty="0">
                <a:solidFill>
                  <a:schemeClr val="accent5"/>
                </a:solidFill>
              </a:rPr>
              <a:t>compute resource, even with SSDs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dirty="0">
                <a:solidFill>
                  <a:schemeClr val="accent5"/>
                </a:solidFill>
              </a:rPr>
              <a:t>SQL Server generates a mixed IO workload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    </a:t>
            </a:r>
            <a:r>
              <a:rPr lang="en-US" dirty="0" smtClean="0">
                <a:solidFill>
                  <a:schemeClr val="accent5"/>
                </a:solidFill>
              </a:rPr>
              <a:t>- Random </a:t>
            </a:r>
            <a:r>
              <a:rPr lang="en-US" dirty="0">
                <a:solidFill>
                  <a:schemeClr val="accent5"/>
                </a:solidFill>
              </a:rPr>
              <a:t>access for data files (*.</a:t>
            </a:r>
            <a:r>
              <a:rPr lang="en-US" dirty="0" err="1">
                <a:solidFill>
                  <a:schemeClr val="accent5"/>
                </a:solidFill>
              </a:rPr>
              <a:t>mdf</a:t>
            </a:r>
            <a:r>
              <a:rPr lang="en-US" dirty="0">
                <a:solidFill>
                  <a:schemeClr val="accent5"/>
                </a:solidFill>
              </a:rPr>
              <a:t>; *.</a:t>
            </a:r>
            <a:r>
              <a:rPr lang="en-US" dirty="0" err="1">
                <a:solidFill>
                  <a:schemeClr val="accent5"/>
                </a:solidFill>
              </a:rPr>
              <a:t>ndf</a:t>
            </a:r>
            <a:r>
              <a:rPr lang="en-US" dirty="0">
                <a:solidFill>
                  <a:schemeClr val="accent5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    </a:t>
            </a:r>
            <a:r>
              <a:rPr lang="en-US" dirty="0" smtClean="0">
                <a:solidFill>
                  <a:schemeClr val="accent5"/>
                </a:solidFill>
              </a:rPr>
              <a:t>- Sequential </a:t>
            </a:r>
            <a:r>
              <a:rPr lang="en-US" dirty="0">
                <a:solidFill>
                  <a:schemeClr val="accent5"/>
                </a:solidFill>
              </a:rPr>
              <a:t>access for </a:t>
            </a:r>
            <a:r>
              <a:rPr lang="en-US" dirty="0" smtClean="0">
                <a:solidFill>
                  <a:schemeClr val="accent5"/>
                </a:solidFill>
              </a:rPr>
              <a:t>transaction log </a:t>
            </a:r>
            <a:r>
              <a:rPr lang="en-US" dirty="0">
                <a:solidFill>
                  <a:schemeClr val="accent5"/>
                </a:solidFill>
              </a:rPr>
              <a:t>files (*.</a:t>
            </a:r>
            <a:r>
              <a:rPr lang="en-US" dirty="0" err="1">
                <a:solidFill>
                  <a:schemeClr val="accent5"/>
                </a:solidFill>
              </a:rPr>
              <a:t>ldf</a:t>
            </a:r>
            <a:r>
              <a:rPr lang="en-US" dirty="0">
                <a:solidFill>
                  <a:schemeClr val="accent5"/>
                </a:solidFill>
              </a:rPr>
              <a:t>)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US" dirty="0" smtClean="0">
                <a:solidFill>
                  <a:schemeClr val="accent5"/>
                </a:solidFill>
              </a:rPr>
              <a:t>Whenever possible, avoid </a:t>
            </a:r>
            <a:r>
              <a:rPr lang="en-US" dirty="0">
                <a:solidFill>
                  <a:schemeClr val="accent5"/>
                </a:solidFill>
              </a:rPr>
              <a:t>shared data access path </a:t>
            </a:r>
            <a:br>
              <a:rPr lang="en-US" dirty="0">
                <a:solidFill>
                  <a:schemeClr val="accent5"/>
                </a:solidFill>
              </a:rPr>
            </a:br>
            <a:r>
              <a:rPr lang="en-US" dirty="0">
                <a:solidFill>
                  <a:schemeClr val="accent5"/>
                </a:solidFill>
              </a:rPr>
              <a:t>    </a:t>
            </a:r>
            <a:r>
              <a:rPr lang="en-US" dirty="0" smtClean="0">
                <a:solidFill>
                  <a:schemeClr val="accent5"/>
                </a:solidFill>
              </a:rPr>
              <a:t>and shared drives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/>
              <a:t>storage performance</a:t>
            </a:r>
            <a:endParaRPr lang="en-US" sz="40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214482" y="852851"/>
            <a:ext cx="2702146" cy="845303"/>
            <a:chOff x="2924345" y="826475"/>
            <a:chExt cx="2702146" cy="84530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7415" y="826475"/>
              <a:ext cx="839076" cy="84530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6391" y="826475"/>
              <a:ext cx="839076" cy="84530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5368" y="826475"/>
              <a:ext cx="839076" cy="84530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4345" y="826475"/>
              <a:ext cx="839076" cy="8453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474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28255" y="1688029"/>
            <a:ext cx="7626660" cy="2985572"/>
          </a:xfrm>
        </p:spPr>
        <p:txBody>
          <a:bodyPr>
            <a:normAutofit fontScale="92500" lnSpcReduction="10000"/>
          </a:bodyPr>
          <a:lstStyle/>
          <a:p>
            <a:pPr marL="57150" indent="0">
              <a:spcBef>
                <a:spcPts val="3000"/>
              </a:spcBef>
              <a:buNone/>
            </a:pPr>
            <a:r>
              <a:rPr lang="en-US" dirty="0">
                <a:solidFill>
                  <a:schemeClr val="accent5"/>
                </a:solidFill>
              </a:rPr>
              <a:t>There is no one "best practice" here!</a:t>
            </a:r>
          </a:p>
          <a:p>
            <a:pPr marL="57150" indent="0">
              <a:lnSpc>
                <a:spcPct val="110000"/>
              </a:lnSpc>
              <a:spcBef>
                <a:spcPts val="1200"/>
              </a:spcBef>
              <a:buNone/>
            </a:pPr>
            <a:r>
              <a:rPr lang="en-US" dirty="0" smtClean="0">
                <a:solidFill>
                  <a:schemeClr val="accent5"/>
                </a:solidFill>
              </a:rPr>
              <a:t>Variables </a:t>
            </a:r>
            <a:r>
              <a:rPr lang="en-US" dirty="0">
                <a:solidFill>
                  <a:schemeClr val="accent5"/>
                </a:solidFill>
              </a:rPr>
              <a:t>- Spinning disks vs. SSDs </a:t>
            </a:r>
            <a:r>
              <a:rPr lang="en-US" dirty="0" smtClean="0">
                <a:solidFill>
                  <a:schemeClr val="accent5"/>
                </a:solidFill>
              </a:rPr>
              <a:t/>
            </a:r>
            <a:br>
              <a:rPr lang="en-US" dirty="0" smtClean="0">
                <a:solidFill>
                  <a:schemeClr val="accent5"/>
                </a:solidFill>
              </a:rPr>
            </a:br>
            <a:r>
              <a:rPr lang="en-US" dirty="0" smtClean="0">
                <a:solidFill>
                  <a:schemeClr val="accent5"/>
                </a:solidFill>
              </a:rPr>
              <a:t>               - SAN </a:t>
            </a:r>
            <a:r>
              <a:rPr lang="en-US" dirty="0">
                <a:solidFill>
                  <a:schemeClr val="accent5"/>
                </a:solidFill>
              </a:rPr>
              <a:t>vs. Direct Attached </a:t>
            </a:r>
            <a:r>
              <a:rPr lang="en-US" dirty="0" smtClean="0">
                <a:solidFill>
                  <a:schemeClr val="accent5"/>
                </a:solidFill>
              </a:rPr>
              <a:t>Storage</a:t>
            </a:r>
            <a:r>
              <a:rPr lang="en-US" dirty="0">
                <a:solidFill>
                  <a:schemeClr val="accent5"/>
                </a:solidFill>
              </a:rPr>
              <a:t/>
            </a:r>
            <a:br>
              <a:rPr lang="en-US" dirty="0">
                <a:solidFill>
                  <a:schemeClr val="accent5"/>
                </a:solidFill>
              </a:rPr>
            </a:br>
            <a:r>
              <a:rPr lang="en-US" dirty="0">
                <a:solidFill>
                  <a:schemeClr val="accent5"/>
                </a:solidFill>
              </a:rPr>
              <a:t>               </a:t>
            </a:r>
            <a:r>
              <a:rPr lang="en-US" dirty="0" smtClean="0">
                <a:solidFill>
                  <a:schemeClr val="accent5"/>
                </a:solidFill>
              </a:rPr>
              <a:t>- Type </a:t>
            </a:r>
            <a:r>
              <a:rPr lang="en-US" dirty="0">
                <a:solidFill>
                  <a:schemeClr val="accent5"/>
                </a:solidFill>
              </a:rPr>
              <a:t>of </a:t>
            </a:r>
            <a:r>
              <a:rPr lang="en-US" dirty="0" smtClean="0">
                <a:solidFill>
                  <a:schemeClr val="accent5"/>
                </a:solidFill>
              </a:rPr>
              <a:t>SAN</a:t>
            </a:r>
            <a:br>
              <a:rPr lang="en-US" dirty="0" smtClean="0">
                <a:solidFill>
                  <a:schemeClr val="accent5"/>
                </a:solidFill>
              </a:rPr>
            </a:br>
            <a:r>
              <a:rPr lang="en-US" dirty="0" smtClean="0">
                <a:solidFill>
                  <a:schemeClr val="accent5"/>
                </a:solidFill>
              </a:rPr>
              <a:t>               - Workload </a:t>
            </a:r>
          </a:p>
          <a:p>
            <a:pPr marL="57150" indent="0">
              <a:lnSpc>
                <a:spcPct val="85000"/>
              </a:lnSpc>
              <a:spcBef>
                <a:spcPts val="1200"/>
              </a:spcBef>
              <a:buNone/>
            </a:pPr>
            <a:r>
              <a:rPr lang="en-US" i="1" dirty="0" smtClean="0">
                <a:solidFill>
                  <a:schemeClr val="accent5"/>
                </a:solidFill>
              </a:rPr>
              <a:t>Configure for Performance, not Capacity</a:t>
            </a:r>
          </a:p>
          <a:p>
            <a:pPr marL="57150" indent="0">
              <a:lnSpc>
                <a:spcPct val="85000"/>
              </a:lnSpc>
              <a:spcBef>
                <a:spcPts val="1200"/>
              </a:spcBef>
              <a:buNone/>
            </a:pPr>
            <a:r>
              <a:rPr lang="en-US" dirty="0" smtClean="0">
                <a:solidFill>
                  <a:schemeClr val="accent5"/>
                </a:solidFill>
              </a:rPr>
              <a:t>Benchmark! </a:t>
            </a:r>
            <a:r>
              <a:rPr lang="en-US" sz="1800" dirty="0" smtClean="0">
                <a:solidFill>
                  <a:schemeClr val="accent5"/>
                </a:solidFill>
              </a:rPr>
              <a:t>(Storage Benchmarking with DiskSpd</a:t>
            </a:r>
            <a:br>
              <a:rPr lang="en-US" sz="1800" dirty="0" smtClean="0">
                <a:solidFill>
                  <a:schemeClr val="accent5"/>
                </a:solidFill>
              </a:rPr>
            </a:br>
            <a:r>
              <a:rPr lang="en-US" sz="1800" dirty="0">
                <a:solidFill>
                  <a:schemeClr val="accent5"/>
                </a:solidFill>
              </a:rPr>
              <a:t> </a:t>
            </a:r>
            <a:r>
              <a:rPr lang="en-US" sz="1800" dirty="0" smtClean="0">
                <a:solidFill>
                  <a:schemeClr val="accent5"/>
                </a:solidFill>
              </a:rPr>
              <a:t>                         </a:t>
            </a:r>
            <a:r>
              <a:rPr lang="en-US" sz="1300" dirty="0" smtClean="0">
                <a:solidFill>
                  <a:schemeClr val="accent5"/>
                </a:solidFill>
                <a:hlinkClick r:id="rId3"/>
              </a:rPr>
              <a:t>http</a:t>
            </a:r>
            <a:r>
              <a:rPr lang="en-US" sz="1300" dirty="0">
                <a:solidFill>
                  <a:schemeClr val="accent5"/>
                </a:solidFill>
                <a:hlinkClick r:id="rId3"/>
              </a:rPr>
              <a:t>://www.davidklee.net/2015/04/01/storage-benchmarking-with-diskspd</a:t>
            </a:r>
            <a:r>
              <a:rPr lang="en-US" sz="1300" dirty="0" smtClean="0">
                <a:solidFill>
                  <a:schemeClr val="accent5"/>
                </a:solidFill>
                <a:hlinkClick r:id="rId3"/>
              </a:rPr>
              <a:t>/</a:t>
            </a:r>
            <a:r>
              <a:rPr lang="en-US" sz="1300" dirty="0" smtClean="0">
                <a:solidFill>
                  <a:schemeClr val="accent5"/>
                </a:solidFill>
              </a:rPr>
              <a:t> </a:t>
            </a:r>
            <a:r>
              <a:rPr lang="en-US" sz="1800" dirty="0" smtClean="0">
                <a:solidFill>
                  <a:schemeClr val="accent5"/>
                </a:solidFill>
              </a:rPr>
              <a:t> )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/>
              <a:t>storage performance</a:t>
            </a:r>
            <a:endParaRPr lang="en-US" sz="40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3214482" y="870435"/>
            <a:ext cx="2702146" cy="845303"/>
            <a:chOff x="2924345" y="826475"/>
            <a:chExt cx="2702146" cy="84530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7415" y="826475"/>
              <a:ext cx="839076" cy="84530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6391" y="826475"/>
              <a:ext cx="839076" cy="84530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5368" y="826475"/>
              <a:ext cx="839076" cy="84530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4345" y="826475"/>
              <a:ext cx="839076" cy="8453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933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667"/>
          </a:xfrm>
        </p:spPr>
        <p:txBody>
          <a:bodyPr/>
          <a:lstStyle/>
          <a:p>
            <a:r>
              <a:rPr lang="en-US" sz="4000" smtClean="0"/>
              <a:t>sqlos &amp; cpu</a:t>
            </a:r>
            <a:endParaRPr lang="en-US" sz="40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368921" y="952500"/>
            <a:ext cx="3713018" cy="3625652"/>
            <a:chOff x="4599175" y="952500"/>
            <a:chExt cx="3713018" cy="362565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8443" y="952500"/>
              <a:ext cx="2454482" cy="3287098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599175" y="4239598"/>
              <a:ext cx="37130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accent3"/>
                  </a:solidFill>
                  <a:latin typeface="Microsoft JhengHei UI Light" panose="020B0304030504040204" pitchFamily="34" charset="-128"/>
                  <a:ea typeface="Microsoft JhengHei UI Light" panose="020B0304030504040204" pitchFamily="34" charset="-128"/>
                  <a:cs typeface="Microsoft JhengHei UI Light" panose="020B0304030504040204" pitchFamily="34" charset="-128"/>
                </a:rPr>
                <a:t>http://exadat.co.uk/2014/09/30/under-the-hood-with-sql-server-batch-mode-part-5memory-usage-nuances-at-cpu-level/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974118" y="1010185"/>
            <a:ext cx="4642337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5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Windows has no understanding of SQL Server resources</a:t>
            </a:r>
          </a:p>
          <a:p>
            <a:pPr>
              <a:spcBef>
                <a:spcPts val="1800"/>
              </a:spcBef>
            </a:pPr>
            <a:r>
              <a:rPr lang="en-US" sz="2400" dirty="0" smtClean="0">
                <a:solidFill>
                  <a:schemeClr val="accent5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SQLOS creates a scheduler for each logical CPU</a:t>
            </a:r>
          </a:p>
          <a:p>
            <a:pPr>
              <a:spcBef>
                <a:spcPts val="1800"/>
              </a:spcBef>
            </a:pPr>
            <a:r>
              <a:rPr lang="en-US" sz="2400" dirty="0" smtClean="0">
                <a:solidFill>
                  <a:schemeClr val="accent5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Only one worker is executed by a scheduler at the same time </a:t>
            </a:r>
          </a:p>
          <a:p>
            <a:pPr>
              <a:spcBef>
                <a:spcPts val="1800"/>
              </a:spcBef>
            </a:pPr>
            <a:r>
              <a:rPr lang="en-US" sz="2400" dirty="0" smtClean="0">
                <a:solidFill>
                  <a:schemeClr val="accent5"/>
                </a:solidFill>
                <a:latin typeface="Microsoft JhengHei UI Light" panose="020B0304030504040204" pitchFamily="34" charset="-128"/>
                <a:ea typeface="Microsoft JhengHei UI Light" panose="020B0304030504040204" pitchFamily="34" charset="-128"/>
                <a:cs typeface="Microsoft JhengHei UI Light" panose="020B0304030504040204" pitchFamily="34" charset="-128"/>
              </a:rPr>
              <a:t>Cooperative vs Preemptive scheduling</a:t>
            </a:r>
            <a:endParaRPr lang="en-US" sz="2400" dirty="0">
              <a:solidFill>
                <a:schemeClr val="accent5"/>
              </a:solidFill>
              <a:latin typeface="Microsoft JhengHei UI Light" panose="020B0304030504040204" pitchFamily="34" charset="-128"/>
              <a:ea typeface="Microsoft JhengHei UI Light" panose="020B0304030504040204" pitchFamily="34" charset="-128"/>
              <a:cs typeface="Microsoft JhengHei UI Light" panose="020B03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736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/>
              <a:t>sqlos cpu scheduler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423" y="1331873"/>
            <a:ext cx="5325154" cy="23958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38728" y="3772900"/>
            <a:ext cx="3300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accent3"/>
                </a:solidFill>
              </a:rPr>
              <a:t>http://programming4.us/database/16508.aspx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12848" y="4306824"/>
            <a:ext cx="6537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Build my own version of this diagram??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34202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Custom 14">
      <a:dk1>
        <a:srgbClr val="C41230"/>
      </a:dk1>
      <a:lt1>
        <a:sysClr val="window" lastClr="FFFFFF"/>
      </a:lt1>
      <a:dk2>
        <a:srgbClr val="C4123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000000"/>
      </a:accent6>
      <a:hlink>
        <a:srgbClr val="C41230"/>
      </a:hlink>
      <a:folHlink>
        <a:srgbClr val="C4123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5592</TotalTime>
  <Words>1198</Words>
  <Application>Microsoft Office PowerPoint</Application>
  <PresentationFormat>On-screen Show (16:9)</PresentationFormat>
  <Paragraphs>308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Microsoft JhengHei Light</vt:lpstr>
      <vt:lpstr>Microsoft JhengHei UI Light</vt:lpstr>
      <vt:lpstr>Arial</vt:lpstr>
      <vt:lpstr>Calibri</vt:lpstr>
      <vt:lpstr>Century Gothic</vt:lpstr>
      <vt:lpstr>Courier New</vt:lpstr>
      <vt:lpstr>Wingdings</vt:lpstr>
      <vt:lpstr>Executive</vt:lpstr>
      <vt:lpstr>Build and maintain high performance SQL Servers</vt:lpstr>
      <vt:lpstr>Agenda</vt:lpstr>
      <vt:lpstr>Power Management Settings</vt:lpstr>
      <vt:lpstr>Power Management Settings</vt:lpstr>
      <vt:lpstr>compute resources &amp; performance</vt:lpstr>
      <vt:lpstr>storage performance</vt:lpstr>
      <vt:lpstr>storage performance</vt:lpstr>
      <vt:lpstr>sqlos &amp; cpu</vt:lpstr>
      <vt:lpstr>sqlos cpu scheduler</vt:lpstr>
      <vt:lpstr>cpu impacting settings</vt:lpstr>
      <vt:lpstr>sql server &amp; memory</vt:lpstr>
      <vt:lpstr>memory architecture</vt:lpstr>
      <vt:lpstr>memory impacting settings</vt:lpstr>
      <vt:lpstr>memory configuration</vt:lpstr>
      <vt:lpstr>calculate max server memory</vt:lpstr>
      <vt:lpstr>SQL Server Trace Flags</vt:lpstr>
      <vt:lpstr>tempdb</vt:lpstr>
      <vt:lpstr>what goes in tempdb?</vt:lpstr>
      <vt:lpstr>Tempdb Contention</vt:lpstr>
      <vt:lpstr>virtualization considerations</vt:lpstr>
      <vt:lpstr>virtualization considerations</vt:lpstr>
      <vt:lpstr>Database Configuration</vt:lpstr>
      <vt:lpstr>Database maintenance</vt:lpstr>
      <vt:lpstr>performance checklist 1</vt:lpstr>
      <vt:lpstr>performance checklist 2</vt:lpstr>
      <vt:lpstr>Resources</vt:lpstr>
      <vt:lpstr>Resources</vt:lpstr>
      <vt:lpstr>shameless plug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Randy Seeds</dc:creator>
  <cp:lastModifiedBy>Justin Randall</cp:lastModifiedBy>
  <cp:revision>309</cp:revision>
  <cp:lastPrinted>2013-06-19T21:15:31Z</cp:lastPrinted>
  <dcterms:created xsi:type="dcterms:W3CDTF">2013-04-24T02:30:33Z</dcterms:created>
  <dcterms:modified xsi:type="dcterms:W3CDTF">2015-09-25T18:39:35Z</dcterms:modified>
</cp:coreProperties>
</file>